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20" r:id="rId2"/>
  </p:sldMasterIdLst>
  <p:notesMasterIdLst>
    <p:notesMasterId r:id="rId53"/>
  </p:notesMasterIdLst>
  <p:handoutMasterIdLst>
    <p:handoutMasterId r:id="rId54"/>
  </p:handoutMasterIdLst>
  <p:sldIdLst>
    <p:sldId id="256" r:id="rId3"/>
    <p:sldId id="257" r:id="rId4"/>
    <p:sldId id="258" r:id="rId5"/>
    <p:sldId id="259" r:id="rId6"/>
    <p:sldId id="303" r:id="rId7"/>
    <p:sldId id="305" r:id="rId8"/>
    <p:sldId id="260" r:id="rId9"/>
    <p:sldId id="261" r:id="rId10"/>
    <p:sldId id="262" r:id="rId11"/>
    <p:sldId id="263" r:id="rId12"/>
    <p:sldId id="304" r:id="rId13"/>
    <p:sldId id="264" r:id="rId14"/>
    <p:sldId id="265" r:id="rId15"/>
    <p:sldId id="266" r:id="rId16"/>
    <p:sldId id="267" r:id="rId17"/>
    <p:sldId id="300" r:id="rId18"/>
    <p:sldId id="268" r:id="rId19"/>
    <p:sldId id="269" r:id="rId20"/>
    <p:sldId id="270" r:id="rId21"/>
    <p:sldId id="301" r:id="rId22"/>
    <p:sldId id="271" r:id="rId23"/>
    <p:sldId id="272" r:id="rId24"/>
    <p:sldId id="273" r:id="rId25"/>
    <p:sldId id="274" r:id="rId26"/>
    <p:sldId id="275" r:id="rId27"/>
    <p:sldId id="276" r:id="rId28"/>
    <p:sldId id="277" r:id="rId29"/>
    <p:sldId id="279" r:id="rId30"/>
    <p:sldId id="278" r:id="rId31"/>
    <p:sldId id="280" r:id="rId32"/>
    <p:sldId id="297" r:id="rId33"/>
    <p:sldId id="302" r:id="rId34"/>
    <p:sldId id="281" r:id="rId35"/>
    <p:sldId id="282" r:id="rId36"/>
    <p:sldId id="283" r:id="rId37"/>
    <p:sldId id="284" r:id="rId38"/>
    <p:sldId id="298" r:id="rId39"/>
    <p:sldId id="285" r:id="rId40"/>
    <p:sldId id="286" r:id="rId41"/>
    <p:sldId id="287" r:id="rId42"/>
    <p:sldId id="288" r:id="rId43"/>
    <p:sldId id="289" r:id="rId44"/>
    <p:sldId id="299" r:id="rId45"/>
    <p:sldId id="290" r:id="rId46"/>
    <p:sldId id="291" r:id="rId47"/>
    <p:sldId id="292" r:id="rId48"/>
    <p:sldId id="293" r:id="rId49"/>
    <p:sldId id="294" r:id="rId50"/>
    <p:sldId id="295" r:id="rId51"/>
    <p:sldId id="296" r:id="rId52"/>
  </p:sldIdLst>
  <p:sldSz cx="9144000" cy="6858000" type="screen4x3"/>
  <p:notesSz cx="6858000" cy="9144000"/>
  <p:embeddedFontLst>
    <p:embeddedFont>
      <p:font typeface="MS PGothic" panose="020B0600070205080204" pitchFamily="34" charset="-128"/>
      <p:regular r:id="rId55"/>
    </p:embeddedFont>
    <p:embeddedFont>
      <p:font typeface="Maiandra GD" panose="020E0502030308020204" pitchFamily="34" charset="0"/>
      <p:regular r:id="rId56"/>
    </p:embeddedFont>
    <p:embeddedFont>
      <p:font typeface="Bauhaus 93" panose="04030905020B02020C02" pitchFamily="82" charset="0"/>
      <p:regular r:id="rId57"/>
    </p:embeddedFont>
    <p:embeddedFont>
      <p:font typeface="Arial Black" panose="020B0A04020102020204" pitchFamily="34" charset="0"/>
      <p:bold r:id="rId58"/>
    </p:embeddedFont>
    <p:embeddedFont>
      <p:font typeface="Georgia" panose="02040502050405020303" pitchFamily="18" charset="0"/>
      <p:regular r:id="rId59"/>
      <p:bold r:id="rId60"/>
      <p:italic r:id="rId61"/>
      <p:boldItalic r:id="rId62"/>
    </p:embeddedFont>
    <p:embeddedFont>
      <p:font typeface="MS PGothic" panose="020B0600070205080204" pitchFamily="34" charset="-128"/>
      <p:regular r:id="rId55"/>
    </p:embeddedFont>
    <p:embeddedFont>
      <p:font typeface="Verdana" panose="020B0604030504040204" pitchFamily="3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Rockwell" panose="02060603020205020403" pitchFamily="18"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Lst>
  <p:defaultTextStyle>
    <a:defPPr>
      <a:defRPr lang="en-US"/>
    </a:defPPr>
    <a:lvl1pPr algn="l" rtl="0" fontAlgn="base">
      <a:spcBef>
        <a:spcPct val="0"/>
      </a:spcBef>
      <a:spcAft>
        <a:spcPct val="0"/>
      </a:spcAft>
      <a:defRPr sz="2400" kern="1200">
        <a:solidFill>
          <a:schemeClr val="tx1"/>
        </a:solidFill>
        <a:latin typeface="Times New Roman" panose="0202050305040509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50305040509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50305040509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50305040509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503050405090304" pitchFamily="18" charset="0"/>
        <a:ea typeface="+mn-ea"/>
        <a:cs typeface="+mn-cs"/>
      </a:defRPr>
    </a:lvl5pPr>
    <a:lvl6pPr marL="2286000" algn="l" defTabSz="914400" rtl="0" eaLnBrk="1" latinLnBrk="0" hangingPunct="1">
      <a:defRPr sz="2400" kern="1200">
        <a:solidFill>
          <a:schemeClr val="tx1"/>
        </a:solidFill>
        <a:latin typeface="Times New Roman" panose="02020503050405090304" pitchFamily="18" charset="0"/>
        <a:ea typeface="+mn-ea"/>
        <a:cs typeface="+mn-cs"/>
      </a:defRPr>
    </a:lvl6pPr>
    <a:lvl7pPr marL="2743200" algn="l" defTabSz="914400" rtl="0" eaLnBrk="1" latinLnBrk="0" hangingPunct="1">
      <a:defRPr sz="2400" kern="1200">
        <a:solidFill>
          <a:schemeClr val="tx1"/>
        </a:solidFill>
        <a:latin typeface="Times New Roman" panose="02020503050405090304" pitchFamily="18" charset="0"/>
        <a:ea typeface="+mn-ea"/>
        <a:cs typeface="+mn-cs"/>
      </a:defRPr>
    </a:lvl7pPr>
    <a:lvl8pPr marL="3200400" algn="l" defTabSz="914400" rtl="0" eaLnBrk="1" latinLnBrk="0" hangingPunct="1">
      <a:defRPr sz="2400" kern="1200">
        <a:solidFill>
          <a:schemeClr val="tx1"/>
        </a:solidFill>
        <a:latin typeface="Times New Roman" panose="02020503050405090304" pitchFamily="18" charset="0"/>
        <a:ea typeface="+mn-ea"/>
        <a:cs typeface="+mn-cs"/>
      </a:defRPr>
    </a:lvl8pPr>
    <a:lvl9pPr marL="3657600" algn="l" defTabSz="914400" rtl="0" eaLnBrk="1" latinLnBrk="0" hangingPunct="1">
      <a:defRPr sz="2400" kern="1200">
        <a:solidFill>
          <a:schemeClr val="tx1"/>
        </a:solidFill>
        <a:latin typeface="Times New Roman" panose="0202050305040509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8996" autoAdjust="0"/>
  </p:normalViewPr>
  <p:slideViewPr>
    <p:cSldViewPr>
      <p:cViewPr varScale="1">
        <p:scale>
          <a:sx n="68" d="100"/>
          <a:sy n="68" d="100"/>
        </p:scale>
        <p:origin x="188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7.fntdata"/><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Revelation 20</a:t>
            </a:r>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www.revelationandcreation.com</a:t>
            </a:r>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Steven J. Wallace</a:t>
            </a:r>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3FDA7D-7763-421A-9834-281A2FF2A3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Revelation 20</a:t>
            </a:r>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www.revelationandcreation.com</a:t>
            </a:r>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Steven J. Wallace</a:t>
            </a:r>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D74D62-BEB2-40D0-A1D5-702D0FABEAA3}"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Revelation 20</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www.revelationandcreation.com</a:t>
            </a:r>
          </a:p>
        </p:txBody>
      </p:sp>
      <p:sp>
        <p:nvSpPr>
          <p:cNvPr id="49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Steven J. Wallace</a:t>
            </a:r>
          </a:p>
        </p:txBody>
      </p:sp>
      <p:sp>
        <p:nvSpPr>
          <p:cNvPr id="49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2AF63A43-71E4-4CE8-A720-1873CC2D0EAF}" type="slidenum">
              <a:rPr lang="en-US" altLang="en-US" sz="1200"/>
              <a:pPr eaLnBrk="1" hangingPunct="1"/>
              <a:t>1</a:t>
            </a:fld>
            <a:endParaRPr lang="en-US" altLang="en-US" sz="120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32</a:t>
            </a:fld>
            <a:endParaRPr lang="en-US" altLang="en-US"/>
          </a:p>
        </p:txBody>
      </p:sp>
    </p:spTree>
    <p:extLst>
      <p:ext uri="{BB962C8B-B14F-4D97-AF65-F5344CB8AC3E}">
        <p14:creationId xmlns:p14="http://schemas.microsoft.com/office/powerpoint/2010/main" val="417451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37</a:t>
            </a:fld>
            <a:endParaRPr lang="en-US" altLang="en-US"/>
          </a:p>
        </p:txBody>
      </p:sp>
    </p:spTree>
    <p:extLst>
      <p:ext uri="{BB962C8B-B14F-4D97-AF65-F5344CB8AC3E}">
        <p14:creationId xmlns:p14="http://schemas.microsoft.com/office/powerpoint/2010/main" val="166887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38</a:t>
            </a:fld>
            <a:endParaRPr lang="en-US" altLang="en-US"/>
          </a:p>
        </p:txBody>
      </p:sp>
    </p:spTree>
    <p:extLst>
      <p:ext uri="{BB962C8B-B14F-4D97-AF65-F5344CB8AC3E}">
        <p14:creationId xmlns:p14="http://schemas.microsoft.com/office/powerpoint/2010/main" val="407855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40</a:t>
            </a:fld>
            <a:endParaRPr lang="en-US" altLang="en-US"/>
          </a:p>
        </p:txBody>
      </p:sp>
    </p:spTree>
    <p:extLst>
      <p:ext uri="{BB962C8B-B14F-4D97-AF65-F5344CB8AC3E}">
        <p14:creationId xmlns:p14="http://schemas.microsoft.com/office/powerpoint/2010/main" val="103546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46</a:t>
            </a:fld>
            <a:endParaRPr lang="en-US" altLang="en-US"/>
          </a:p>
        </p:txBody>
      </p:sp>
    </p:spTree>
    <p:extLst>
      <p:ext uri="{BB962C8B-B14F-4D97-AF65-F5344CB8AC3E}">
        <p14:creationId xmlns:p14="http://schemas.microsoft.com/office/powerpoint/2010/main" val="14957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50</a:t>
            </a:fld>
            <a:endParaRPr lang="en-US" altLang="en-US"/>
          </a:p>
        </p:txBody>
      </p:sp>
    </p:spTree>
    <p:extLst>
      <p:ext uri="{BB962C8B-B14F-4D97-AF65-F5344CB8AC3E}">
        <p14:creationId xmlns:p14="http://schemas.microsoft.com/office/powerpoint/2010/main" val="131405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Revelation 20</a:t>
            </a:r>
          </a:p>
        </p:txBody>
      </p:sp>
      <p:sp>
        <p:nvSpPr>
          <p:cNvPr id="50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www.revelationandcreation.com</a:t>
            </a:r>
          </a:p>
        </p:txBody>
      </p:sp>
      <p:sp>
        <p:nvSpPr>
          <p:cNvPr id="50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r>
              <a:rPr lang="en-US" altLang="en-US" sz="1200"/>
              <a:t>Steven J. Wallace</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2A205DBF-3149-419E-803F-02A6A0E314EE}" type="slidenum">
              <a:rPr lang="en-US" altLang="en-US" sz="1200"/>
              <a:pPr eaLnBrk="1" hangingPunct="1"/>
              <a:t>12</a:t>
            </a:fld>
            <a:endParaRPr lang="en-US" altLang="en-US" sz="120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13</a:t>
            </a:fld>
            <a:endParaRPr lang="en-US" altLang="en-US"/>
          </a:p>
        </p:txBody>
      </p:sp>
    </p:spTree>
    <p:extLst>
      <p:ext uri="{BB962C8B-B14F-4D97-AF65-F5344CB8AC3E}">
        <p14:creationId xmlns:p14="http://schemas.microsoft.com/office/powerpoint/2010/main" val="107673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15</a:t>
            </a:fld>
            <a:endParaRPr lang="en-US" altLang="en-US"/>
          </a:p>
        </p:txBody>
      </p:sp>
    </p:spTree>
    <p:extLst>
      <p:ext uri="{BB962C8B-B14F-4D97-AF65-F5344CB8AC3E}">
        <p14:creationId xmlns:p14="http://schemas.microsoft.com/office/powerpoint/2010/main" val="11138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16</a:t>
            </a:fld>
            <a:endParaRPr lang="en-US" altLang="en-US"/>
          </a:p>
        </p:txBody>
      </p:sp>
    </p:spTree>
    <p:extLst>
      <p:ext uri="{BB962C8B-B14F-4D97-AF65-F5344CB8AC3E}">
        <p14:creationId xmlns:p14="http://schemas.microsoft.com/office/powerpoint/2010/main" val="292633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20</a:t>
            </a:fld>
            <a:endParaRPr lang="en-US" altLang="en-US"/>
          </a:p>
        </p:txBody>
      </p:sp>
    </p:spTree>
    <p:extLst>
      <p:ext uri="{BB962C8B-B14F-4D97-AF65-F5344CB8AC3E}">
        <p14:creationId xmlns:p14="http://schemas.microsoft.com/office/powerpoint/2010/main" val="152846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21</a:t>
            </a:fld>
            <a:endParaRPr lang="en-US" altLang="en-US"/>
          </a:p>
        </p:txBody>
      </p:sp>
    </p:spTree>
    <p:extLst>
      <p:ext uri="{BB962C8B-B14F-4D97-AF65-F5344CB8AC3E}">
        <p14:creationId xmlns:p14="http://schemas.microsoft.com/office/powerpoint/2010/main" val="349512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22</a:t>
            </a:fld>
            <a:endParaRPr lang="en-US" altLang="en-US"/>
          </a:p>
        </p:txBody>
      </p:sp>
    </p:spTree>
    <p:extLst>
      <p:ext uri="{BB962C8B-B14F-4D97-AF65-F5344CB8AC3E}">
        <p14:creationId xmlns:p14="http://schemas.microsoft.com/office/powerpoint/2010/main" val="153505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Revelation 20</a:t>
            </a:r>
          </a:p>
        </p:txBody>
      </p:sp>
      <p:sp>
        <p:nvSpPr>
          <p:cNvPr id="5" name="Date Placeholder 4"/>
          <p:cNvSpPr>
            <a:spLocks noGrp="1"/>
          </p:cNvSpPr>
          <p:nvPr>
            <p:ph type="dt" idx="11"/>
          </p:nvPr>
        </p:nvSpPr>
        <p:spPr/>
        <p:txBody>
          <a:bodyPr/>
          <a:lstStyle/>
          <a:p>
            <a:pPr>
              <a:defRPr/>
            </a:pPr>
            <a:r>
              <a:rPr lang="en-US"/>
              <a:t>www.revelationandcreation.com</a:t>
            </a:r>
          </a:p>
        </p:txBody>
      </p:sp>
      <p:sp>
        <p:nvSpPr>
          <p:cNvPr id="6" name="Footer Placeholder 5"/>
          <p:cNvSpPr>
            <a:spLocks noGrp="1"/>
          </p:cNvSpPr>
          <p:nvPr>
            <p:ph type="ftr" sz="quarter" idx="12"/>
          </p:nvPr>
        </p:nvSpPr>
        <p:spPr/>
        <p:txBody>
          <a:bodyPr/>
          <a:lstStyle/>
          <a:p>
            <a:pPr>
              <a:defRPr/>
            </a:pPr>
            <a:r>
              <a:rPr lang="en-US"/>
              <a:t>Steven J. Wallace</a:t>
            </a:r>
          </a:p>
        </p:txBody>
      </p:sp>
      <p:sp>
        <p:nvSpPr>
          <p:cNvPr id="7" name="Slide Number Placeholder 6"/>
          <p:cNvSpPr>
            <a:spLocks noGrp="1"/>
          </p:cNvSpPr>
          <p:nvPr>
            <p:ph type="sldNum" sz="quarter" idx="13"/>
          </p:nvPr>
        </p:nvSpPr>
        <p:spPr/>
        <p:txBody>
          <a:bodyPr/>
          <a:lstStyle/>
          <a:p>
            <a:fld id="{9BD74D62-BEB2-40D0-A1D5-702D0FABEAA3}" type="slidenum">
              <a:rPr lang="en-US" altLang="en-US" smtClean="0"/>
              <a:pPr/>
              <a:t>28</a:t>
            </a:fld>
            <a:endParaRPr lang="en-US" altLang="en-US"/>
          </a:p>
        </p:txBody>
      </p:sp>
    </p:spTree>
    <p:extLst>
      <p:ext uri="{BB962C8B-B14F-4D97-AF65-F5344CB8AC3E}">
        <p14:creationId xmlns:p14="http://schemas.microsoft.com/office/powerpoint/2010/main" val="249888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22500"/>
            <a:ext cx="7772400" cy="1143000"/>
          </a:xfrm>
        </p:spPr>
        <p:txBody>
          <a:bodyPr/>
          <a:lstStyle>
            <a:lvl1pPr>
              <a:defRPr/>
            </a:lvl1pPr>
          </a:lstStyle>
          <a:p>
            <a:r>
              <a:rPr lang="en-US"/>
              <a:t>Click to edit Master title style</a:t>
            </a:r>
          </a:p>
        </p:txBody>
      </p:sp>
      <p:sp>
        <p:nvSpPr>
          <p:cNvPr id="2051" name="Rectangle 3"/>
          <p:cNvSpPr>
            <a:spLocks noGrp="1" noChangeArrowheads="1"/>
          </p:cNvSpPr>
          <p:nvPr>
            <p:ph type="subTitle" idx="1"/>
          </p:nvPr>
        </p:nvSpPr>
        <p:spPr>
          <a:xfrm>
            <a:off x="1371600" y="3856038"/>
            <a:ext cx="6400800" cy="1401762"/>
          </a:xfrm>
        </p:spPr>
        <p:txBody>
          <a:bodyPr/>
          <a:lstStyle>
            <a:lvl1pPr marL="0" indent="0" algn="ctr">
              <a:buFontTx/>
              <a:buNone/>
              <a:defRPr sz="36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p:txBody>
          <a:bodyPr/>
          <a:lstStyle>
            <a:lvl1pPr>
              <a:defRPr/>
            </a:lvl1pPr>
          </a:lstStyle>
          <a:p>
            <a:fld id="{D43E51B0-E62F-47B9-99EC-6D1463A78699}" type="slidenum">
              <a:rPr lang="en-US" altLang="en-US"/>
              <a:pPr/>
              <a:t>‹#›</a:t>
            </a:fld>
            <a:endParaRPr lang="en-US" altLang="en-US"/>
          </a:p>
        </p:txBody>
      </p:sp>
    </p:spTree>
    <p:extLst>
      <p:ext uri="{BB962C8B-B14F-4D97-AF65-F5344CB8AC3E}">
        <p14:creationId xmlns:p14="http://schemas.microsoft.com/office/powerpoint/2010/main" val="59758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a:ln/>
        </p:spPr>
        <p:txBody>
          <a:bodyPr/>
          <a:lstStyle>
            <a:lvl1pPr>
              <a:defRPr/>
            </a:lvl1pPr>
          </a:lstStyle>
          <a:p>
            <a:fld id="{29060704-E54F-43C9-B88A-9B8C0E4F3792}" type="slidenum">
              <a:rPr lang="en-US" altLang="en-US"/>
              <a:pPr/>
              <a:t>‹#›</a:t>
            </a:fld>
            <a:endParaRPr lang="en-US" altLang="en-US"/>
          </a:p>
        </p:txBody>
      </p:sp>
    </p:spTree>
    <p:extLst>
      <p:ext uri="{BB962C8B-B14F-4D97-AF65-F5344CB8AC3E}">
        <p14:creationId xmlns:p14="http://schemas.microsoft.com/office/powerpoint/2010/main" val="33486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5963" y="838200"/>
            <a:ext cx="1690687" cy="5199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93900" y="838200"/>
            <a:ext cx="4919663" cy="5199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a:ln/>
        </p:spPr>
        <p:txBody>
          <a:bodyPr/>
          <a:lstStyle>
            <a:lvl1pPr>
              <a:defRPr/>
            </a:lvl1pPr>
          </a:lstStyle>
          <a:p>
            <a:fld id="{D1A1264F-AE3B-4753-ABDE-DD117B350CDD}" type="slidenum">
              <a:rPr lang="en-US" altLang="en-US"/>
              <a:pPr/>
              <a:t>‹#›</a:t>
            </a:fld>
            <a:endParaRPr lang="en-US" altLang="en-US"/>
          </a:p>
        </p:txBody>
      </p:sp>
    </p:spTree>
    <p:extLst>
      <p:ext uri="{BB962C8B-B14F-4D97-AF65-F5344CB8AC3E}">
        <p14:creationId xmlns:p14="http://schemas.microsoft.com/office/powerpoint/2010/main" val="264192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91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9529" y="2575034"/>
            <a:ext cx="8919883" cy="4173740"/>
          </a:xfrm>
        </p:spPr>
        <p:txBody>
          <a:bodyPr anchor="t" anchorCtr="0">
            <a:normAutofit/>
          </a:bodyPr>
          <a:lstStyle>
            <a:lvl1pPr algn="l">
              <a:defRPr>
                <a:solidFill>
                  <a:srgbClr val="FEFECD"/>
                </a:solidFill>
                <a:latin typeface="Rockwell" panose="02060603020205020403" pitchFamily="18" charset="0"/>
              </a:defRPr>
            </a:lvl1pPr>
            <a:lvl2pPr algn="l">
              <a:defRPr>
                <a:solidFill>
                  <a:srgbClr val="FEFECD"/>
                </a:solidFill>
                <a:latin typeface="Rockwell" panose="02060603020205020403" pitchFamily="18" charset="0"/>
              </a:defRPr>
            </a:lvl2pPr>
            <a:lvl3pPr algn="l">
              <a:defRPr>
                <a:solidFill>
                  <a:srgbClr val="FEFECD"/>
                </a:solidFill>
                <a:latin typeface="Rockwell" panose="02060603020205020403" pitchFamily="18" charset="0"/>
              </a:defRPr>
            </a:lvl3pPr>
            <a:lvl4pPr algn="l">
              <a:defRPr>
                <a:solidFill>
                  <a:srgbClr val="FEFECD"/>
                </a:solidFill>
                <a:latin typeface="Rockwell" panose="02060603020205020403" pitchFamily="18" charset="0"/>
              </a:defRPr>
            </a:lvl4pPr>
            <a:lvl5pPr algn="l">
              <a:defRPr>
                <a:solidFill>
                  <a:srgbClr val="FEFECD"/>
                </a:solidFill>
                <a:latin typeface="Rockwell" panose="020606030202050204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8105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457199" y="1612900"/>
            <a:ext cx="8229601" cy="5131250"/>
          </a:xfrm>
        </p:spPr>
        <p:txBody>
          <a:bodyPr anchor="t" anchorCtr="0">
            <a:normAutofit/>
          </a:bodyPr>
          <a:lstStyle>
            <a:lvl1pPr algn="l">
              <a:defRPr>
                <a:solidFill>
                  <a:schemeClr val="bg1"/>
                </a:solidFill>
                <a:latin typeface="Rockwell" panose="02060603020205020403" pitchFamily="18" charset="0"/>
                <a:cs typeface="Rockwell" panose="02060603020205020403" pitchFamily="18" charset="0"/>
              </a:defRPr>
            </a:lvl1pPr>
            <a:lvl2pPr algn="l">
              <a:defRPr>
                <a:solidFill>
                  <a:schemeClr val="bg1"/>
                </a:solidFill>
                <a:latin typeface="Rockwell" panose="02060603020205020403" pitchFamily="18" charset="0"/>
                <a:cs typeface="Rockwell" panose="02060603020205020403" pitchFamily="18" charset="0"/>
              </a:defRPr>
            </a:lvl2pPr>
            <a:lvl3pPr algn="l">
              <a:defRPr>
                <a:solidFill>
                  <a:schemeClr val="bg1"/>
                </a:solidFill>
                <a:latin typeface="Rockwell" panose="02060603020205020403" pitchFamily="18" charset="0"/>
                <a:cs typeface="Rockwell" panose="02060603020205020403" pitchFamily="18" charset="0"/>
              </a:defRPr>
            </a:lvl3pPr>
            <a:lvl4pPr algn="l">
              <a:defRPr>
                <a:solidFill>
                  <a:schemeClr val="bg1"/>
                </a:solidFill>
                <a:latin typeface="Rockwell" panose="02060603020205020403" pitchFamily="18" charset="0"/>
                <a:cs typeface="Rockwell" panose="02060603020205020403" pitchFamily="18" charset="0"/>
              </a:defRPr>
            </a:lvl4pPr>
            <a:lvl5pPr algn="l">
              <a:defRPr>
                <a:solidFill>
                  <a:schemeClr val="bg1"/>
                </a:solidFill>
                <a:latin typeface="Rockwell" panose="02060603020205020403" pitchFamily="18" charset="0"/>
                <a:cs typeface="Rockwell" panose="020606030202050204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uncie" panose="02000000000000000000" pitchFamily="2" charset="0"/>
                <a:ea typeface="Muncie"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6513966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a:ln/>
        </p:spPr>
        <p:txBody>
          <a:bodyPr/>
          <a:lstStyle>
            <a:lvl1pPr>
              <a:defRPr/>
            </a:lvl1pPr>
          </a:lstStyle>
          <a:p>
            <a:fld id="{17C97FDA-ACA4-4E91-9159-00EC8AB63566}" type="slidenum">
              <a:rPr lang="en-US" altLang="en-US"/>
              <a:pPr/>
              <a:t>‹#›</a:t>
            </a:fld>
            <a:endParaRPr lang="en-US" altLang="en-US"/>
          </a:p>
        </p:txBody>
      </p:sp>
    </p:spTree>
    <p:extLst>
      <p:ext uri="{BB962C8B-B14F-4D97-AF65-F5344CB8AC3E}">
        <p14:creationId xmlns:p14="http://schemas.microsoft.com/office/powerpoint/2010/main" val="292789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a:ln/>
        </p:spPr>
        <p:txBody>
          <a:bodyPr/>
          <a:lstStyle>
            <a:lvl1pPr>
              <a:defRPr/>
            </a:lvl1pPr>
          </a:lstStyle>
          <a:p>
            <a:fld id="{17C97FDA-ACA4-4E91-9159-00EC8AB63566}" type="slidenum">
              <a:rPr lang="en-US" altLang="en-US"/>
              <a:pPr/>
              <a:t>‹#›</a:t>
            </a:fld>
            <a:endParaRPr lang="en-US" altLang="en-US"/>
          </a:p>
        </p:txBody>
      </p:sp>
    </p:spTree>
    <p:extLst>
      <p:ext uri="{BB962C8B-B14F-4D97-AF65-F5344CB8AC3E}">
        <p14:creationId xmlns:p14="http://schemas.microsoft.com/office/powerpoint/2010/main" val="251160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6" name="Rectangle 6"/>
          <p:cNvSpPr>
            <a:spLocks noGrp="1" noChangeArrowheads="1"/>
          </p:cNvSpPr>
          <p:nvPr>
            <p:ph type="sldNum" sz="quarter" idx="12"/>
          </p:nvPr>
        </p:nvSpPr>
        <p:spPr>
          <a:ln/>
        </p:spPr>
        <p:txBody>
          <a:bodyPr/>
          <a:lstStyle>
            <a:lvl1pPr>
              <a:defRPr/>
            </a:lvl1pPr>
          </a:lstStyle>
          <a:p>
            <a:fld id="{13B9AB2D-2808-4908-A1EF-4D551E980DD7}" type="slidenum">
              <a:rPr lang="en-US" altLang="en-US"/>
              <a:pPr/>
              <a:t>‹#›</a:t>
            </a:fld>
            <a:endParaRPr lang="en-US" altLang="en-US"/>
          </a:p>
        </p:txBody>
      </p:sp>
    </p:spTree>
    <p:extLst>
      <p:ext uri="{BB962C8B-B14F-4D97-AF65-F5344CB8AC3E}">
        <p14:creationId xmlns:p14="http://schemas.microsoft.com/office/powerpoint/2010/main" val="31355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93900" y="2209800"/>
            <a:ext cx="3305175" cy="382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51475" y="2209800"/>
            <a:ext cx="3305175" cy="382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7" name="Rectangle 6"/>
          <p:cNvSpPr>
            <a:spLocks noGrp="1" noChangeArrowheads="1"/>
          </p:cNvSpPr>
          <p:nvPr>
            <p:ph type="sldNum" sz="quarter" idx="12"/>
          </p:nvPr>
        </p:nvSpPr>
        <p:spPr>
          <a:ln/>
        </p:spPr>
        <p:txBody>
          <a:bodyPr/>
          <a:lstStyle>
            <a:lvl1pPr>
              <a:defRPr/>
            </a:lvl1pPr>
          </a:lstStyle>
          <a:p>
            <a:fld id="{CB807900-559F-48CC-B047-B1493ECD8A6A}" type="slidenum">
              <a:rPr lang="en-US" altLang="en-US"/>
              <a:pPr/>
              <a:t>‹#›</a:t>
            </a:fld>
            <a:endParaRPr lang="en-US" altLang="en-US"/>
          </a:p>
        </p:txBody>
      </p:sp>
    </p:spTree>
    <p:extLst>
      <p:ext uri="{BB962C8B-B14F-4D97-AF65-F5344CB8AC3E}">
        <p14:creationId xmlns:p14="http://schemas.microsoft.com/office/powerpoint/2010/main" val="261225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9" name="Rectangle 6"/>
          <p:cNvSpPr>
            <a:spLocks noGrp="1" noChangeArrowheads="1"/>
          </p:cNvSpPr>
          <p:nvPr>
            <p:ph type="sldNum" sz="quarter" idx="12"/>
          </p:nvPr>
        </p:nvSpPr>
        <p:spPr>
          <a:ln/>
        </p:spPr>
        <p:txBody>
          <a:bodyPr/>
          <a:lstStyle>
            <a:lvl1pPr>
              <a:defRPr/>
            </a:lvl1pPr>
          </a:lstStyle>
          <a:p>
            <a:fld id="{5D9A48CC-6E29-4B80-9C8E-1032CBA1E7CE}" type="slidenum">
              <a:rPr lang="en-US" altLang="en-US"/>
              <a:pPr/>
              <a:t>‹#›</a:t>
            </a:fld>
            <a:endParaRPr lang="en-US" altLang="en-US"/>
          </a:p>
        </p:txBody>
      </p:sp>
    </p:spTree>
    <p:extLst>
      <p:ext uri="{BB962C8B-B14F-4D97-AF65-F5344CB8AC3E}">
        <p14:creationId xmlns:p14="http://schemas.microsoft.com/office/powerpoint/2010/main" val="215060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5" name="Rectangle 6"/>
          <p:cNvSpPr>
            <a:spLocks noGrp="1" noChangeArrowheads="1"/>
          </p:cNvSpPr>
          <p:nvPr>
            <p:ph type="sldNum" sz="quarter" idx="12"/>
          </p:nvPr>
        </p:nvSpPr>
        <p:spPr>
          <a:ln/>
        </p:spPr>
        <p:txBody>
          <a:bodyPr/>
          <a:lstStyle>
            <a:lvl1pPr>
              <a:defRPr/>
            </a:lvl1pPr>
          </a:lstStyle>
          <a:p>
            <a:fld id="{3CD60ADA-8721-4011-953A-CDACA9908BCB}" type="slidenum">
              <a:rPr lang="en-US" altLang="en-US"/>
              <a:pPr/>
              <a:t>‹#›</a:t>
            </a:fld>
            <a:endParaRPr lang="en-US" altLang="en-US"/>
          </a:p>
        </p:txBody>
      </p:sp>
    </p:spTree>
    <p:extLst>
      <p:ext uri="{BB962C8B-B14F-4D97-AF65-F5344CB8AC3E}">
        <p14:creationId xmlns:p14="http://schemas.microsoft.com/office/powerpoint/2010/main" val="146454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4" name="Rectangle 6"/>
          <p:cNvSpPr>
            <a:spLocks noGrp="1" noChangeArrowheads="1"/>
          </p:cNvSpPr>
          <p:nvPr>
            <p:ph type="sldNum" sz="quarter" idx="12"/>
          </p:nvPr>
        </p:nvSpPr>
        <p:spPr>
          <a:ln/>
        </p:spPr>
        <p:txBody>
          <a:bodyPr/>
          <a:lstStyle>
            <a:lvl1pPr>
              <a:defRPr/>
            </a:lvl1pPr>
          </a:lstStyle>
          <a:p>
            <a:fld id="{12C72E4B-082F-4581-8399-C9A315ABBB03}" type="slidenum">
              <a:rPr lang="en-US" altLang="en-US"/>
              <a:pPr/>
              <a:t>‹#›</a:t>
            </a:fld>
            <a:endParaRPr lang="en-US" altLang="en-US"/>
          </a:p>
        </p:txBody>
      </p:sp>
    </p:spTree>
    <p:extLst>
      <p:ext uri="{BB962C8B-B14F-4D97-AF65-F5344CB8AC3E}">
        <p14:creationId xmlns:p14="http://schemas.microsoft.com/office/powerpoint/2010/main" val="258826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7" name="Rectangle 6"/>
          <p:cNvSpPr>
            <a:spLocks noGrp="1" noChangeArrowheads="1"/>
          </p:cNvSpPr>
          <p:nvPr>
            <p:ph type="sldNum" sz="quarter" idx="12"/>
          </p:nvPr>
        </p:nvSpPr>
        <p:spPr>
          <a:ln/>
        </p:spPr>
        <p:txBody>
          <a:bodyPr/>
          <a:lstStyle>
            <a:lvl1pPr>
              <a:defRPr/>
            </a:lvl1pPr>
          </a:lstStyle>
          <a:p>
            <a:fld id="{A6C9F99F-F0A0-4531-ACF1-8BF6ACFDEF0A}" type="slidenum">
              <a:rPr lang="en-US" altLang="en-US"/>
              <a:pPr/>
              <a:t>‹#›</a:t>
            </a:fld>
            <a:endParaRPr lang="en-US" altLang="en-US"/>
          </a:p>
        </p:txBody>
      </p:sp>
    </p:spTree>
    <p:extLst>
      <p:ext uri="{BB962C8B-B14F-4D97-AF65-F5344CB8AC3E}">
        <p14:creationId xmlns:p14="http://schemas.microsoft.com/office/powerpoint/2010/main" val="14201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www.revelationandcreation.com</a:t>
            </a:r>
          </a:p>
        </p:txBody>
      </p:sp>
      <p:sp>
        <p:nvSpPr>
          <p:cNvPr id="7" name="Rectangle 6"/>
          <p:cNvSpPr>
            <a:spLocks noGrp="1" noChangeArrowheads="1"/>
          </p:cNvSpPr>
          <p:nvPr>
            <p:ph type="sldNum" sz="quarter" idx="12"/>
          </p:nvPr>
        </p:nvSpPr>
        <p:spPr>
          <a:ln/>
        </p:spPr>
        <p:txBody>
          <a:bodyPr/>
          <a:lstStyle>
            <a:lvl1pPr>
              <a:defRPr/>
            </a:lvl1pPr>
          </a:lstStyle>
          <a:p>
            <a:fld id="{911FB12F-B930-4BF1-BB2A-D8C4306D4F6F}" type="slidenum">
              <a:rPr lang="en-US" altLang="en-US"/>
              <a:pPr/>
              <a:t>‹#›</a:t>
            </a:fld>
            <a:endParaRPr lang="en-US" altLang="en-US"/>
          </a:p>
        </p:txBody>
      </p:sp>
    </p:spTree>
    <p:extLst>
      <p:ext uri="{BB962C8B-B14F-4D97-AF65-F5344CB8AC3E}">
        <p14:creationId xmlns:p14="http://schemas.microsoft.com/office/powerpoint/2010/main" val="374500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3900" y="838200"/>
            <a:ext cx="67627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993900" y="2209800"/>
            <a:ext cx="67627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www.revelationandcreation.com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E920E8D9-6311-4EC2-AE22-42AAE74847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hf hdr="0" ft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Arial" charset="0"/>
        </a:defRPr>
      </a:lvl2pPr>
      <a:lvl3pPr algn="ctr" rtl="0" eaLnBrk="0" fontAlgn="base" hangingPunct="0">
        <a:spcBef>
          <a:spcPct val="0"/>
        </a:spcBef>
        <a:spcAft>
          <a:spcPct val="0"/>
        </a:spcAft>
        <a:defRPr sz="4800" b="1">
          <a:solidFill>
            <a:schemeClr val="tx2"/>
          </a:solidFill>
          <a:latin typeface="Arial" charset="0"/>
        </a:defRPr>
      </a:lvl3pPr>
      <a:lvl4pPr algn="ctr" rtl="0" eaLnBrk="0" fontAlgn="base" hangingPunct="0">
        <a:spcBef>
          <a:spcPct val="0"/>
        </a:spcBef>
        <a:spcAft>
          <a:spcPct val="0"/>
        </a:spcAft>
        <a:defRPr sz="4800" b="1">
          <a:solidFill>
            <a:schemeClr val="tx2"/>
          </a:solidFill>
          <a:latin typeface="Arial" charset="0"/>
        </a:defRPr>
      </a:lvl4pPr>
      <a:lvl5pPr algn="ctr" rtl="0" eaLnBrk="0" fontAlgn="base" hangingPunct="0">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www.revelationandcreation.com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E920E8D9-6311-4EC2-AE22-42AAE74847F7}" type="slidenum">
              <a:rPr lang="en-US" altLang="en-US" smtClean="0"/>
              <a:pPr/>
              <a:t>‹#›</a:t>
            </a:fld>
            <a:endParaRPr lang="en-US" altLang="en-US"/>
          </a:p>
        </p:txBody>
      </p:sp>
    </p:spTree>
    <p:extLst>
      <p:ext uri="{BB962C8B-B14F-4D97-AF65-F5344CB8AC3E}">
        <p14:creationId xmlns:p14="http://schemas.microsoft.com/office/powerpoint/2010/main" val="32353641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hf hdr="0" ftr="0" dt="0"/>
  <p:txStyles>
    <p:titleStyle>
      <a:lvl1pPr algn="ctr" defTabSz="457200" rtl="0" eaLnBrk="1" fontAlgn="base" hangingPunct="1">
        <a:spcBef>
          <a:spcPct val="0"/>
        </a:spcBef>
        <a:spcAft>
          <a:spcPct val="0"/>
        </a:spcAft>
        <a:defRPr sz="80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uncie" panose="02000000000000000000" pitchFamily="2" charset="0"/>
          <a:ea typeface="Muncie" panose="02000000000000000000" pitchFamily="2" charset="0"/>
          <a:cs typeface="Muncie" panose="02000000000000000000" pitchFamily="2" charset="0"/>
        </a:defRPr>
      </a:lvl1pPr>
      <a:lvl2pPr algn="ctr" defTabSz="457200" rtl="0" eaLnBrk="1" fontAlgn="base" hangingPunct="1">
        <a:spcBef>
          <a:spcPct val="0"/>
        </a:spcBef>
        <a:spcAft>
          <a:spcPct val="0"/>
        </a:spcAft>
        <a:defRPr sz="4400">
          <a:solidFill>
            <a:srgbClr val="E2DEBC"/>
          </a:solidFill>
          <a:latin typeface="Trebuchet MS" charset="0"/>
          <a:ea typeface="MS PGothic" pitchFamily="34" charset="-128"/>
          <a:cs typeface="ＭＳ Ｐゴシック" charset="0"/>
        </a:defRPr>
      </a:lvl2pPr>
      <a:lvl3pPr algn="ctr" defTabSz="457200" rtl="0" eaLnBrk="1" fontAlgn="base" hangingPunct="1">
        <a:spcBef>
          <a:spcPct val="0"/>
        </a:spcBef>
        <a:spcAft>
          <a:spcPct val="0"/>
        </a:spcAft>
        <a:defRPr sz="4400">
          <a:solidFill>
            <a:srgbClr val="E2DEBC"/>
          </a:solidFill>
          <a:latin typeface="Trebuchet MS" charset="0"/>
          <a:ea typeface="MS PGothic" pitchFamily="34" charset="-128"/>
          <a:cs typeface="ＭＳ Ｐゴシック" charset="0"/>
        </a:defRPr>
      </a:lvl3pPr>
      <a:lvl4pPr algn="ctr" defTabSz="457200" rtl="0" eaLnBrk="1" fontAlgn="base" hangingPunct="1">
        <a:spcBef>
          <a:spcPct val="0"/>
        </a:spcBef>
        <a:spcAft>
          <a:spcPct val="0"/>
        </a:spcAft>
        <a:defRPr sz="4400">
          <a:solidFill>
            <a:srgbClr val="E2DEBC"/>
          </a:solidFill>
          <a:latin typeface="Trebuchet MS" charset="0"/>
          <a:ea typeface="MS PGothic" pitchFamily="34" charset="-128"/>
          <a:cs typeface="ＭＳ Ｐゴシック" charset="0"/>
        </a:defRPr>
      </a:lvl4pPr>
      <a:lvl5pPr algn="ctr" defTabSz="457200" rtl="0" eaLnBrk="1" fontAlgn="base" hangingPunct="1">
        <a:spcBef>
          <a:spcPct val="0"/>
        </a:spcBef>
        <a:spcAft>
          <a:spcPct val="0"/>
        </a:spcAft>
        <a:defRPr sz="4400">
          <a:solidFill>
            <a:srgbClr val="E2DEBC"/>
          </a:solidFill>
          <a:latin typeface="Trebuchet MS"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E2DEBC"/>
          </a:solidFill>
          <a:latin typeface="Trebuchet MS"/>
          <a:ea typeface="MS PGothic" pitchFamily="34" charset="-128"/>
          <a:cs typeface="Trebuchet MS"/>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E2DEBC"/>
          </a:solidFill>
          <a:latin typeface="Trebuchet MS"/>
          <a:ea typeface="MS PGothic" pitchFamily="34" charset="-128"/>
          <a:cs typeface="Trebuchet M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E2DEBC"/>
          </a:solidFill>
          <a:latin typeface="Trebuchet MS"/>
          <a:ea typeface="MS PGothic" pitchFamily="34" charset="-128"/>
          <a:cs typeface="Trebuchet M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E2DEBC"/>
          </a:solidFill>
          <a:latin typeface="Trebuchet MS"/>
          <a:ea typeface="MS PGothic" pitchFamily="34" charset="-128"/>
          <a:cs typeface="Trebuchet M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E2DEBC"/>
          </a:solidFill>
          <a:latin typeface="Trebuchet MS"/>
          <a:ea typeface="MS PGothic"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6600" b="0" dirty="0">
                <a:latin typeface="Arial Black" panose="020B0A04020102020204" pitchFamily="34" charset="0"/>
              </a:rPr>
              <a:t>The Rule of Christ &amp; Demise of Satan</a:t>
            </a:r>
          </a:p>
        </p:txBody>
      </p:sp>
      <p:sp>
        <p:nvSpPr>
          <p:cNvPr id="3075" name="Rectangle 3"/>
          <p:cNvSpPr>
            <a:spLocks noGrp="1" noChangeArrowheads="1"/>
          </p:cNvSpPr>
          <p:nvPr>
            <p:ph type="subTitle" idx="1"/>
          </p:nvPr>
        </p:nvSpPr>
        <p:spPr>
          <a:xfrm>
            <a:off x="1371600" y="4495800"/>
            <a:ext cx="6400800" cy="1401762"/>
          </a:xfrm>
        </p:spPr>
        <p:txBody>
          <a:bodyPr/>
          <a:lstStyle/>
          <a:p>
            <a:pPr eaLnBrk="1" hangingPunct="1"/>
            <a:r>
              <a:rPr lang="en-US" altLang="en-US" dirty="0"/>
              <a:t>Revelation 20:1-15</a:t>
            </a:r>
          </a:p>
        </p:txBody>
      </p:sp>
      <p:pic>
        <p:nvPicPr>
          <p:cNvPr id="2" name="Picture 1"/>
          <p:cNvPicPr>
            <a:picLocks noChangeAspect="1"/>
          </p:cNvPicPr>
          <p:nvPr/>
        </p:nvPicPr>
        <p:blipFill>
          <a:blip r:embed="rId3"/>
          <a:stretch>
            <a:fillRect/>
          </a:stretch>
        </p:blipFill>
        <p:spPr>
          <a:xfrm>
            <a:off x="6248400" y="6358085"/>
            <a:ext cx="2761727" cy="499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E7F87E1C-66FE-4FB7-9AD5-70130649F680}" type="slidenum">
              <a:rPr lang="en-US" altLang="en-US" sz="1400">
                <a:latin typeface="Arial" panose="020B0604020202020204" pitchFamily="34" charset="0"/>
              </a:rPr>
              <a:pPr eaLnBrk="1" hangingPunct="1"/>
              <a:t>10</a:t>
            </a:fld>
            <a:endParaRPr lang="en-US" altLang="en-US" sz="1400">
              <a:latin typeface="Arial" panose="020B0604020202020204" pitchFamily="34" charset="0"/>
            </a:endParaRPr>
          </a:p>
        </p:txBody>
      </p:sp>
      <p:sp>
        <p:nvSpPr>
          <p:cNvPr id="10243" name="Rectangle 2"/>
          <p:cNvSpPr>
            <a:spLocks noGrp="1" noChangeArrowheads="1"/>
          </p:cNvSpPr>
          <p:nvPr>
            <p:ph type="title"/>
          </p:nvPr>
        </p:nvSpPr>
        <p:spPr/>
        <p:txBody>
          <a:bodyPr/>
          <a:lstStyle/>
          <a:p>
            <a:pPr eaLnBrk="1" hangingPunct="1"/>
            <a:r>
              <a:rPr lang="en-US" altLang="en-US" sz="4400"/>
              <a:t>Revelation 20:1-6 CANNOT CONTRADICT:</a:t>
            </a:r>
          </a:p>
        </p:txBody>
      </p:sp>
      <p:sp>
        <p:nvSpPr>
          <p:cNvPr id="10244" name="Rectangle 3"/>
          <p:cNvSpPr>
            <a:spLocks noGrp="1" noChangeArrowheads="1"/>
          </p:cNvSpPr>
          <p:nvPr>
            <p:ph type="body" idx="1"/>
          </p:nvPr>
        </p:nvSpPr>
        <p:spPr/>
        <p:txBody>
          <a:bodyPr/>
          <a:lstStyle/>
          <a:p>
            <a:pPr eaLnBrk="1" hangingPunct="1"/>
            <a:r>
              <a:rPr lang="en-US" altLang="en-US"/>
              <a:t>that when Jesus comes again the ‘end’ (not the beginning) will come (1 Cor. 15:23-26)</a:t>
            </a:r>
          </a:p>
          <a:p>
            <a:pPr eaLnBrk="1" hangingPunct="1"/>
            <a:r>
              <a:rPr lang="en-US" altLang="en-US"/>
              <a:t>that there will be only one bodily resurrection (Acts 24:15)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 4</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7C97FDA-ACA4-4E91-9159-00EC8AB63566}" type="slidenum">
              <a:rPr lang="en-US" altLang="en-US" smtClean="0"/>
              <a:pPr/>
              <a:t>11</a:t>
            </a:fld>
            <a:endParaRPr lang="en-US" altLang="en-US"/>
          </a:p>
        </p:txBody>
      </p:sp>
    </p:spTree>
    <p:extLst>
      <p:ext uri="{BB962C8B-B14F-4D97-AF65-F5344CB8AC3E}">
        <p14:creationId xmlns:p14="http://schemas.microsoft.com/office/powerpoint/2010/main" val="372023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105C5E05-19D2-43D5-A4C3-3ED524690674}" type="slidenum">
              <a:rPr lang="en-US" altLang="en-US" sz="1400">
                <a:latin typeface="Arial" panose="020B0604020202020204" pitchFamily="34" charset="0"/>
              </a:rPr>
              <a:pPr eaLnBrk="1" hangingPunct="1"/>
              <a:t>12</a:t>
            </a:fld>
            <a:endParaRPr lang="en-US" altLang="en-US" sz="1400">
              <a:latin typeface="Arial" panose="020B0604020202020204" pitchFamily="34" charset="0"/>
            </a:endParaRPr>
          </a:p>
        </p:txBody>
      </p:sp>
      <p:pic>
        <p:nvPicPr>
          <p:cNvPr id="11267" name="Picture 10" descr="jwpuep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713" y="1038225"/>
            <a:ext cx="2895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a:xfrm>
            <a:off x="1828800" y="838200"/>
            <a:ext cx="6762750" cy="1028700"/>
          </a:xfrm>
        </p:spPr>
        <p:txBody>
          <a:bodyPr/>
          <a:lstStyle/>
          <a:p>
            <a:pPr algn="l" eaLnBrk="1" hangingPunct="1"/>
            <a:r>
              <a:rPr lang="en-US" altLang="en-US" dirty="0"/>
              <a:t>Revelation 20:1, 2</a:t>
            </a:r>
          </a:p>
        </p:txBody>
      </p:sp>
      <p:sp>
        <p:nvSpPr>
          <p:cNvPr id="11269" name="Rectangle 3"/>
          <p:cNvSpPr>
            <a:spLocks noGrp="1" noChangeArrowheads="1"/>
          </p:cNvSpPr>
          <p:nvPr>
            <p:ph type="body" idx="1"/>
          </p:nvPr>
        </p:nvSpPr>
        <p:spPr>
          <a:xfrm>
            <a:off x="1676400" y="2209800"/>
            <a:ext cx="7467600" cy="4648200"/>
          </a:xfrm>
        </p:spPr>
        <p:txBody>
          <a:bodyPr/>
          <a:lstStyle/>
          <a:p>
            <a:pPr eaLnBrk="1" hangingPunct="1"/>
            <a:r>
              <a:rPr lang="en-US" altLang="en-US" sz="2800" dirty="0"/>
              <a:t>angel binds Satan</a:t>
            </a:r>
          </a:p>
          <a:p>
            <a:pPr lvl="1" eaLnBrk="1" hangingPunct="1"/>
            <a:r>
              <a:rPr lang="en-US" altLang="en-US" sz="2400" dirty="0"/>
              <a:t>do not know who the angel is</a:t>
            </a:r>
          </a:p>
          <a:p>
            <a:pPr lvl="1" eaLnBrk="1" hangingPunct="1"/>
            <a:r>
              <a:rPr lang="en-US" altLang="en-US" sz="2400" dirty="0"/>
              <a:t>binds Satan for 1000 yrs.</a:t>
            </a:r>
            <a:endParaRPr lang="en-US" altLang="en-US" dirty="0"/>
          </a:p>
          <a:p>
            <a:pPr eaLnBrk="1" hangingPunct="1"/>
            <a:r>
              <a:rPr lang="en-US" altLang="en-US" sz="2800" dirty="0"/>
              <a:t>caution:</a:t>
            </a:r>
          </a:p>
          <a:p>
            <a:pPr lvl="1" eaLnBrk="1" hangingPunct="1"/>
            <a:r>
              <a:rPr lang="en-US" altLang="en-US" sz="2400" dirty="0"/>
              <a:t>against interpreting symbols as literal</a:t>
            </a:r>
          </a:p>
          <a:p>
            <a:pPr lvl="1" eaLnBrk="1" hangingPunct="1"/>
            <a:r>
              <a:rPr lang="en-US" altLang="en-US" sz="2400" dirty="0"/>
              <a:t>Satan &amp; angels are literal but not material</a:t>
            </a:r>
          </a:p>
          <a:p>
            <a:pPr lvl="1" eaLnBrk="1" hangingPunct="1"/>
            <a:r>
              <a:rPr lang="en-US" altLang="en-US" sz="2400" dirty="0"/>
              <a:t>a material key and chain would have no effect on a spiritual being</a:t>
            </a:r>
          </a:p>
          <a:p>
            <a:pPr lvl="2" eaLnBrk="1" hangingPunct="1"/>
            <a:r>
              <a:rPr lang="en-US" altLang="en-US" sz="2000" dirty="0"/>
              <a:t>key (authority)</a:t>
            </a:r>
          </a:p>
          <a:p>
            <a:pPr lvl="2" eaLnBrk="1" hangingPunct="1"/>
            <a:r>
              <a:rPr lang="en-US" altLang="en-US" sz="2000" dirty="0"/>
              <a:t>chain (limitation)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63EA9DC8-8828-44CA-9C34-2A78E27384CD}" type="slidenum">
              <a:rPr lang="en-US" altLang="en-US" sz="1400">
                <a:latin typeface="Arial" panose="020B0604020202020204" pitchFamily="34" charset="0"/>
              </a:rPr>
              <a:pPr eaLnBrk="1" hangingPunct="1"/>
              <a:t>13</a:t>
            </a:fld>
            <a:endParaRPr lang="en-US" altLang="en-US" sz="1400">
              <a:latin typeface="Arial" panose="020B0604020202020204" pitchFamily="34" charset="0"/>
            </a:endParaRPr>
          </a:p>
        </p:txBody>
      </p:sp>
      <p:sp>
        <p:nvSpPr>
          <p:cNvPr id="12291" name="Rectangle 2"/>
          <p:cNvSpPr>
            <a:spLocks noGrp="1" noChangeArrowheads="1"/>
          </p:cNvSpPr>
          <p:nvPr>
            <p:ph type="title"/>
          </p:nvPr>
        </p:nvSpPr>
        <p:spPr>
          <a:xfrm>
            <a:off x="1619250" y="0"/>
            <a:ext cx="6762750" cy="1028700"/>
          </a:xfrm>
        </p:spPr>
        <p:txBody>
          <a:bodyPr/>
          <a:lstStyle/>
          <a:p>
            <a:pPr eaLnBrk="1" hangingPunct="1"/>
            <a:r>
              <a:rPr lang="en-US" altLang="en-US"/>
              <a:t>Revelation 20:1, 2</a:t>
            </a:r>
          </a:p>
        </p:txBody>
      </p:sp>
      <p:sp>
        <p:nvSpPr>
          <p:cNvPr id="13315" name="Rectangle 3"/>
          <p:cNvSpPr>
            <a:spLocks noGrp="1" noChangeArrowheads="1"/>
          </p:cNvSpPr>
          <p:nvPr>
            <p:ph type="body" idx="1"/>
          </p:nvPr>
        </p:nvSpPr>
        <p:spPr>
          <a:xfrm>
            <a:off x="1524000" y="1219200"/>
            <a:ext cx="5410200" cy="5638800"/>
          </a:xfrm>
        </p:spPr>
        <p:txBody>
          <a:bodyPr/>
          <a:lstStyle/>
          <a:p>
            <a:pPr eaLnBrk="1" hangingPunct="1"/>
            <a:r>
              <a:rPr lang="en-US" altLang="en-US" dirty="0"/>
              <a:t>1000 years (symbolism)</a:t>
            </a:r>
          </a:p>
          <a:p>
            <a:pPr lvl="1" eaLnBrk="1" hangingPunct="1"/>
            <a:r>
              <a:rPr lang="en-US" altLang="en-US" dirty="0"/>
              <a:t>1000 = 10 X 10 X10</a:t>
            </a:r>
          </a:p>
          <a:p>
            <a:pPr lvl="1" eaLnBrk="1" hangingPunct="1"/>
            <a:r>
              <a:rPr lang="en-US" altLang="en-US" dirty="0"/>
              <a:t>10 (fullness)</a:t>
            </a:r>
          </a:p>
          <a:p>
            <a:pPr lvl="2" eaLnBrk="1" hangingPunct="1"/>
            <a:r>
              <a:rPr lang="en-US" altLang="en-US" dirty="0"/>
              <a:t>ten days (2:10)</a:t>
            </a:r>
          </a:p>
          <a:p>
            <a:pPr lvl="2" eaLnBrk="1" hangingPunct="1"/>
            <a:r>
              <a:rPr lang="en-US" altLang="en-US" dirty="0"/>
              <a:t>ten horns </a:t>
            </a:r>
            <a:br>
              <a:rPr lang="en-US" altLang="en-US" dirty="0"/>
            </a:br>
            <a:r>
              <a:rPr lang="en-US" altLang="en-US" dirty="0"/>
              <a:t>(Dan. 7:7; 12:3; 13:1)</a:t>
            </a:r>
          </a:p>
          <a:p>
            <a:pPr lvl="2" eaLnBrk="1" hangingPunct="1"/>
            <a:r>
              <a:rPr lang="en-US" altLang="en-US" dirty="0"/>
              <a:t>ten kings (17:12)</a:t>
            </a:r>
          </a:p>
          <a:p>
            <a:pPr lvl="1" eaLnBrk="1" hangingPunct="1"/>
            <a:r>
              <a:rPr lang="en-US" altLang="en-US" dirty="0"/>
              <a:t>1000 is an </a:t>
            </a:r>
            <a:r>
              <a:rPr lang="en-US" altLang="en-US" i="1" dirty="0"/>
              <a:t>amplification</a:t>
            </a:r>
            <a:r>
              <a:rPr lang="en-US" altLang="en-US" dirty="0"/>
              <a:t> of </a:t>
            </a:r>
            <a:r>
              <a:rPr lang="en-US" altLang="en-US" i="1" dirty="0"/>
              <a:t>fullness</a:t>
            </a:r>
          </a:p>
        </p:txBody>
      </p:sp>
      <p:sp>
        <p:nvSpPr>
          <p:cNvPr id="13316" name="Text Box 4"/>
          <p:cNvSpPr txBox="1">
            <a:spLocks noChangeArrowheads="1"/>
          </p:cNvSpPr>
          <p:nvPr/>
        </p:nvSpPr>
        <p:spPr bwMode="auto">
          <a:xfrm>
            <a:off x="7086600" y="882650"/>
            <a:ext cx="2057400" cy="5975350"/>
          </a:xfrm>
          <a:prstGeom prst="rect">
            <a:avLst/>
          </a:prstGeom>
          <a:solidFill>
            <a:srgbClr val="000000"/>
          </a:solidFill>
          <a:ln w="34925">
            <a:solidFill>
              <a:schemeClr val="accent2"/>
            </a:solidFill>
            <a:miter lim="800000"/>
            <a:headEnd/>
            <a:tailEnd/>
          </a:ln>
        </p:spPr>
        <p:txBody>
          <a:bodyPr>
            <a:spAutoFit/>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algn="ctr" eaLnBrk="1" hangingPunct="1">
              <a:spcBef>
                <a:spcPct val="50000"/>
              </a:spcBef>
            </a:pPr>
            <a:r>
              <a:rPr lang="en-US" altLang="en-US" sz="3200" i="1">
                <a:solidFill>
                  <a:schemeClr val="bg1"/>
                </a:solidFill>
              </a:rPr>
              <a:t>“For a thousand years in Your sight Are like yesterday when it is past, And like a watch in the night“</a:t>
            </a:r>
            <a:r>
              <a:rPr lang="en-US" altLang="en-US" sz="3200">
                <a:solidFill>
                  <a:schemeClr val="bg1"/>
                </a:solidFill>
              </a:rPr>
              <a:t> (Ps. 90:4).</a:t>
            </a:r>
          </a:p>
        </p:txBody>
      </p:sp>
      <p:sp>
        <p:nvSpPr>
          <p:cNvPr id="13317" name="Text Box 5"/>
          <p:cNvSpPr txBox="1">
            <a:spLocks noChangeArrowheads="1"/>
          </p:cNvSpPr>
          <p:nvPr/>
        </p:nvSpPr>
        <p:spPr bwMode="auto">
          <a:xfrm>
            <a:off x="0" y="1903413"/>
            <a:ext cx="1981200" cy="3963987"/>
          </a:xfrm>
          <a:prstGeom prst="rect">
            <a:avLst/>
          </a:prstGeom>
          <a:solidFill>
            <a:schemeClr val="tx2">
              <a:alpha val="79999"/>
            </a:schemeClr>
          </a:solidFill>
          <a:ln w="28575">
            <a:solidFill>
              <a:schemeClr val="accent2"/>
            </a:solidFill>
            <a:miter lim="800000"/>
            <a:headEnd/>
            <a:tailEnd/>
          </a:ln>
        </p:spPr>
        <p:txBody>
          <a:bodyPr>
            <a:spAutoFit/>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algn="ctr" eaLnBrk="1" hangingPunct="1">
              <a:spcBef>
                <a:spcPct val="50000"/>
              </a:spcBef>
            </a:pPr>
            <a:r>
              <a:rPr lang="en-US" altLang="en-US" sz="2800">
                <a:solidFill>
                  <a:schemeClr val="bg1"/>
                </a:solidFill>
                <a:latin typeface="Trebuchet MS" panose="020B0603020202020204" pitchFamily="34" charset="0"/>
              </a:rPr>
              <a:t>Ps 50:10,  “For every beast of the forest is Mine, And the cattle on a thousand hills.”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3316"/>
                                        </p:tgtEl>
                                        <p:attrNameLst>
                                          <p:attrName>style.visibility</p:attrName>
                                        </p:attrNameLst>
                                      </p:cBhvr>
                                      <p:to>
                                        <p:strVal val="visible"/>
                                      </p:to>
                                    </p:set>
                                    <p:anim calcmode="lin" valueType="num">
                                      <p:cBhvr>
                                        <p:cTn id="35" dur="500" fill="hold"/>
                                        <p:tgtEl>
                                          <p:spTgt spid="13316"/>
                                        </p:tgtEl>
                                        <p:attrNameLst>
                                          <p:attrName>ppt_w</p:attrName>
                                        </p:attrNameLst>
                                      </p:cBhvr>
                                      <p:tavLst>
                                        <p:tav tm="0">
                                          <p:val>
                                            <p:fltVal val="0"/>
                                          </p:val>
                                        </p:tav>
                                        <p:tav tm="100000">
                                          <p:val>
                                            <p:strVal val="#ppt_w"/>
                                          </p:val>
                                        </p:tav>
                                      </p:tavLst>
                                    </p:anim>
                                    <p:anim calcmode="lin" valueType="num">
                                      <p:cBhvr>
                                        <p:cTn id="36"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13317"/>
                                        </p:tgtEl>
                                        <p:attrNameLst>
                                          <p:attrName>style.visibility</p:attrName>
                                        </p:attrNameLst>
                                      </p:cBhvr>
                                      <p:to>
                                        <p:strVal val="visible"/>
                                      </p:to>
                                    </p:set>
                                    <p:anim calcmode="lin" valueType="num">
                                      <p:cBhvr>
                                        <p:cTn id="41" dur="500" fill="hold"/>
                                        <p:tgtEl>
                                          <p:spTgt spid="13317"/>
                                        </p:tgtEl>
                                        <p:attrNameLst>
                                          <p:attrName>ppt_w</p:attrName>
                                        </p:attrNameLst>
                                      </p:cBhvr>
                                      <p:tavLst>
                                        <p:tav tm="0">
                                          <p:val>
                                            <p:strVal val="4*#ppt_w"/>
                                          </p:val>
                                        </p:tav>
                                        <p:tav tm="100000">
                                          <p:val>
                                            <p:strVal val="#ppt_w"/>
                                          </p:val>
                                        </p:tav>
                                      </p:tavLst>
                                    </p:anim>
                                    <p:anim calcmode="lin" valueType="num">
                                      <p:cBhvr>
                                        <p:cTn id="42" dur="500" fill="hold"/>
                                        <p:tgtEl>
                                          <p:spTgt spid="133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p:bldP spid="133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8AC5E911-91A9-49D6-A0C3-5A33AEE4DE44}" type="slidenum">
              <a:rPr lang="en-US" altLang="en-US" sz="1400">
                <a:latin typeface="Arial" panose="020B0604020202020204" pitchFamily="34" charset="0"/>
              </a:rPr>
              <a:pPr eaLnBrk="1" hangingPunct="1"/>
              <a:t>14</a:t>
            </a:fld>
            <a:endParaRPr lang="en-US" altLang="en-US" sz="1400">
              <a:latin typeface="Arial" panose="020B0604020202020204" pitchFamily="34" charset="0"/>
            </a:endParaRPr>
          </a:p>
        </p:txBody>
      </p:sp>
      <p:sp>
        <p:nvSpPr>
          <p:cNvPr id="13315" name="Rectangle 2"/>
          <p:cNvSpPr>
            <a:spLocks noGrp="1" noChangeArrowheads="1"/>
          </p:cNvSpPr>
          <p:nvPr>
            <p:ph type="title"/>
          </p:nvPr>
        </p:nvSpPr>
        <p:spPr/>
        <p:txBody>
          <a:bodyPr/>
          <a:lstStyle/>
          <a:p>
            <a:pPr eaLnBrk="1" hangingPunct="1"/>
            <a:r>
              <a:rPr lang="en-US" altLang="en-US"/>
              <a:t>20:1, 2</a:t>
            </a:r>
          </a:p>
        </p:txBody>
      </p:sp>
      <p:sp>
        <p:nvSpPr>
          <p:cNvPr id="13316" name="Rectangle 3"/>
          <p:cNvSpPr>
            <a:spLocks noGrp="1" noChangeArrowheads="1"/>
          </p:cNvSpPr>
          <p:nvPr>
            <p:ph type="body" idx="1"/>
          </p:nvPr>
        </p:nvSpPr>
        <p:spPr/>
        <p:txBody>
          <a:bodyPr/>
          <a:lstStyle/>
          <a:p>
            <a:pPr marL="0" indent="0" eaLnBrk="1" hangingPunct="1">
              <a:buNone/>
            </a:pPr>
            <a:r>
              <a:rPr lang="en-US" altLang="en-US" sz="3600" i="1" dirty="0"/>
              <a:t>WHEN</a:t>
            </a:r>
            <a:r>
              <a:rPr lang="en-US" altLang="en-US" sz="3600" dirty="0"/>
              <a:t> WAS SATAN BOUND?</a:t>
            </a:r>
          </a:p>
          <a:p>
            <a:pPr lvl="1" eaLnBrk="1" hangingPunct="1"/>
            <a:r>
              <a:rPr lang="en-US" altLang="en-US" sz="3200" dirty="0"/>
              <a:t>can only answer contextually</a:t>
            </a:r>
          </a:p>
          <a:p>
            <a:pPr lvl="1" eaLnBrk="1" hangingPunct="1"/>
            <a:r>
              <a:rPr lang="en-US" altLang="en-US" sz="3200" dirty="0"/>
              <a:t>after the ruin of Rome</a:t>
            </a:r>
          </a:p>
        </p:txBody>
      </p:sp>
      <p:pic>
        <p:nvPicPr>
          <p:cNvPr id="13317" name="Picture 4" descr="3pjnpdb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6011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E0FA3199-A5E7-464B-9685-23EEFBFC735B}" type="slidenum">
              <a:rPr lang="en-US" altLang="en-US" sz="1400">
                <a:latin typeface="Arial" panose="020B0604020202020204" pitchFamily="34" charset="0"/>
              </a:rPr>
              <a:pPr eaLnBrk="1" hangingPunct="1"/>
              <a:t>15</a:t>
            </a:fld>
            <a:endParaRPr lang="en-US" altLang="en-US" sz="1400">
              <a:latin typeface="Arial" panose="020B0604020202020204" pitchFamily="34" charset="0"/>
            </a:endParaRPr>
          </a:p>
        </p:txBody>
      </p:sp>
      <p:sp>
        <p:nvSpPr>
          <p:cNvPr id="14339" name="Rectangle 2"/>
          <p:cNvSpPr>
            <a:spLocks noGrp="1" noChangeArrowheads="1"/>
          </p:cNvSpPr>
          <p:nvPr>
            <p:ph type="title"/>
          </p:nvPr>
        </p:nvSpPr>
        <p:spPr/>
        <p:txBody>
          <a:bodyPr/>
          <a:lstStyle/>
          <a:p>
            <a:pPr eaLnBrk="1" hangingPunct="1"/>
            <a:r>
              <a:rPr lang="en-US" altLang="en-US"/>
              <a:t>20:1, 2 (binding Satan)</a:t>
            </a:r>
          </a:p>
        </p:txBody>
      </p:sp>
      <p:sp>
        <p:nvSpPr>
          <p:cNvPr id="14340" name="Rectangle 3"/>
          <p:cNvSpPr>
            <a:spLocks noGrp="1" noChangeArrowheads="1"/>
          </p:cNvSpPr>
          <p:nvPr>
            <p:ph type="body" idx="1"/>
          </p:nvPr>
        </p:nvSpPr>
        <p:spPr/>
        <p:txBody>
          <a:bodyPr/>
          <a:lstStyle/>
          <a:p>
            <a:pPr marL="0" indent="0" eaLnBrk="1" hangingPunct="1">
              <a:buNone/>
            </a:pPr>
            <a:r>
              <a:rPr lang="en-US" altLang="en-US" dirty="0"/>
              <a:t>DESCRIBED IN THREE PLACES</a:t>
            </a:r>
          </a:p>
          <a:p>
            <a:pPr lvl="1" eaLnBrk="1" hangingPunct="1"/>
            <a:r>
              <a:rPr lang="en-US" altLang="en-US" dirty="0"/>
              <a:t>in reference to demons </a:t>
            </a:r>
            <a:br>
              <a:rPr lang="en-US" altLang="en-US" dirty="0"/>
            </a:br>
            <a:r>
              <a:rPr lang="en-US" altLang="en-US" dirty="0"/>
              <a:t>(Matt. 12:26-29)</a:t>
            </a:r>
          </a:p>
          <a:p>
            <a:pPr lvl="1" eaLnBrk="1" hangingPunct="1"/>
            <a:r>
              <a:rPr lang="en-US" altLang="en-US" dirty="0"/>
              <a:t>in the work of Christ in the cross (Heb. 2:14, 15; Jn. 12:31-33; Col. 2:14, 15)</a:t>
            </a:r>
          </a:p>
          <a:p>
            <a:pPr lvl="1" eaLnBrk="1" hangingPunct="1"/>
            <a:r>
              <a:rPr lang="en-US" altLang="en-US" dirty="0"/>
              <a:t>in destruction of Rome because of the worldwide punishment upon Christians (Rev. 20)</a:t>
            </a:r>
          </a:p>
        </p:txBody>
      </p:sp>
      <p:pic>
        <p:nvPicPr>
          <p:cNvPr id="14341" name="Picture 4" descr="ycdx2fu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35096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900" y="685800"/>
            <a:ext cx="6762750" cy="5351463"/>
          </a:xfrm>
        </p:spPr>
        <p:txBody>
          <a:bodyPr/>
          <a:lstStyle/>
          <a:p>
            <a:pPr marL="0" indent="0">
              <a:buNone/>
            </a:pPr>
            <a:r>
              <a:rPr lang="en-US" dirty="0"/>
              <a:t>“He laid hold of the dragon, that serpent of old, who is the Devil and Satan, and </a:t>
            </a:r>
            <a:r>
              <a:rPr lang="en-US" u="sng" dirty="0"/>
              <a:t>bound</a:t>
            </a:r>
            <a:r>
              <a:rPr lang="en-US" dirty="0"/>
              <a:t> him for a thousand years” (20:2)</a:t>
            </a:r>
          </a:p>
          <a:p>
            <a:r>
              <a:rPr lang="en-US" dirty="0"/>
              <a:t>Romans 7:1-3 (bound)</a:t>
            </a:r>
          </a:p>
          <a:p>
            <a:pPr lvl="1"/>
            <a:r>
              <a:rPr lang="en-US" dirty="0"/>
              <a:t>did not incapacitate the woman, but limited her specifically from marrying another man</a:t>
            </a:r>
          </a:p>
          <a:p>
            <a:r>
              <a:rPr lang="en-US" dirty="0"/>
              <a:t>Colossians 4:2-4 (chains)</a:t>
            </a:r>
          </a:p>
          <a:p>
            <a:pPr lvl="1"/>
            <a:r>
              <a:rPr lang="en-US" dirty="0"/>
              <a:t>though in chains, Paul could still work in speaking the word (2 Tim. 2:9; Phil. 1:12, 13; etc.)</a:t>
            </a:r>
          </a:p>
        </p:txBody>
      </p:sp>
      <p:sp>
        <p:nvSpPr>
          <p:cNvPr id="4" name="Slide Number Placeholder 3"/>
          <p:cNvSpPr>
            <a:spLocks noGrp="1"/>
          </p:cNvSpPr>
          <p:nvPr>
            <p:ph type="sldNum" sz="quarter" idx="12"/>
          </p:nvPr>
        </p:nvSpPr>
        <p:spPr/>
        <p:txBody>
          <a:bodyPr/>
          <a:lstStyle/>
          <a:p>
            <a:fld id="{17C97FDA-ACA4-4E91-9159-00EC8AB63566}" type="slidenum">
              <a:rPr lang="en-US" altLang="en-US" smtClean="0"/>
              <a:pPr/>
              <a:t>16</a:t>
            </a:fld>
            <a:endParaRPr lang="en-US" altLang="en-US"/>
          </a:p>
        </p:txBody>
      </p:sp>
    </p:spTree>
    <p:extLst>
      <p:ext uri="{BB962C8B-B14F-4D97-AF65-F5344CB8AC3E}">
        <p14:creationId xmlns:p14="http://schemas.microsoft.com/office/powerpoint/2010/main" val="9052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EE4FDC56-6A11-470C-A753-E51C85438CC8}" type="slidenum">
              <a:rPr lang="en-US" altLang="en-US" sz="1400">
                <a:latin typeface="Arial" panose="020B0604020202020204" pitchFamily="34" charset="0"/>
              </a:rPr>
              <a:pPr eaLnBrk="1" hangingPunct="1"/>
              <a:t>17</a:t>
            </a:fld>
            <a:endParaRPr lang="en-US" altLang="en-US" sz="1400">
              <a:latin typeface="Arial" panose="020B0604020202020204" pitchFamily="34" charset="0"/>
            </a:endParaRPr>
          </a:p>
        </p:txBody>
      </p:sp>
      <p:sp>
        <p:nvSpPr>
          <p:cNvPr id="15363" name="Rectangle 2"/>
          <p:cNvSpPr>
            <a:spLocks noGrp="1" noChangeArrowheads="1"/>
          </p:cNvSpPr>
          <p:nvPr>
            <p:ph type="title"/>
          </p:nvPr>
        </p:nvSpPr>
        <p:spPr/>
        <p:txBody>
          <a:bodyPr/>
          <a:lstStyle/>
          <a:p>
            <a:pPr eaLnBrk="1" hangingPunct="1"/>
            <a:r>
              <a:rPr lang="en-US" altLang="en-US"/>
              <a:t>Revelation 20:3</a:t>
            </a:r>
          </a:p>
        </p:txBody>
      </p:sp>
      <p:sp>
        <p:nvSpPr>
          <p:cNvPr id="15364" name="Rectangle 3"/>
          <p:cNvSpPr>
            <a:spLocks noGrp="1" noChangeArrowheads="1"/>
          </p:cNvSpPr>
          <p:nvPr>
            <p:ph type="body" idx="1"/>
          </p:nvPr>
        </p:nvSpPr>
        <p:spPr/>
        <p:txBody>
          <a:bodyPr/>
          <a:lstStyle/>
          <a:p>
            <a:pPr eaLnBrk="1" hangingPunct="1">
              <a:lnSpc>
                <a:spcPct val="90000"/>
              </a:lnSpc>
            </a:pPr>
            <a:r>
              <a:rPr lang="en-US" altLang="en-US" dirty="0"/>
              <a:t>“bottomless pit”</a:t>
            </a:r>
          </a:p>
          <a:p>
            <a:pPr lvl="1" eaLnBrk="1" hangingPunct="1">
              <a:lnSpc>
                <a:spcPct val="90000"/>
              </a:lnSpc>
            </a:pPr>
            <a:r>
              <a:rPr lang="en-US" altLang="en-US" dirty="0"/>
              <a:t>dwelling place for Satan and his partners (9:11; 11:7; 17:8)</a:t>
            </a:r>
          </a:p>
          <a:p>
            <a:pPr lvl="1" eaLnBrk="1" hangingPunct="1">
              <a:lnSpc>
                <a:spcPct val="90000"/>
              </a:lnSpc>
            </a:pPr>
            <a:r>
              <a:rPr lang="en-US" altLang="en-US" dirty="0"/>
              <a:t>is a ‘prison’ (20:7)</a:t>
            </a:r>
          </a:p>
          <a:p>
            <a:pPr lvl="1" eaLnBrk="1" hangingPunct="1">
              <a:lnSpc>
                <a:spcPct val="90000"/>
              </a:lnSpc>
            </a:pPr>
            <a:r>
              <a:rPr lang="en-US" altLang="en-US" dirty="0"/>
              <a:t>not Satan’s eternal punishment, but is only limiting his power</a:t>
            </a:r>
          </a:p>
          <a:p>
            <a:pPr lvl="2" eaLnBrk="1" hangingPunct="1">
              <a:lnSpc>
                <a:spcPct val="90000"/>
              </a:lnSpc>
            </a:pPr>
            <a:r>
              <a:rPr lang="en-US" altLang="en-US" dirty="0"/>
              <a:t>has been chained up</a:t>
            </a:r>
          </a:p>
          <a:p>
            <a:pPr lvl="2" eaLnBrk="1" hangingPunct="1">
              <a:lnSpc>
                <a:spcPct val="90000"/>
              </a:lnSpc>
            </a:pPr>
            <a:r>
              <a:rPr lang="en-US" altLang="en-US" dirty="0"/>
              <a:t>still seeks to devour (1 Pet. 5:8)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5FFAB227-348A-4A8D-BBA0-E1D30DE0DFDE}" type="slidenum">
              <a:rPr lang="en-US" altLang="en-US" sz="1400">
                <a:latin typeface="Arial" panose="020B0604020202020204" pitchFamily="34" charset="0"/>
              </a:rPr>
              <a:pPr eaLnBrk="1" hangingPunct="1"/>
              <a:t>18</a:t>
            </a:fld>
            <a:endParaRPr lang="en-US" altLang="en-US" sz="1400">
              <a:latin typeface="Arial" panose="020B0604020202020204" pitchFamily="34" charset="0"/>
            </a:endParaRPr>
          </a:p>
        </p:txBody>
      </p:sp>
      <p:sp>
        <p:nvSpPr>
          <p:cNvPr id="16387" name="Rectangle 2"/>
          <p:cNvSpPr>
            <a:spLocks noGrp="1" noChangeArrowheads="1"/>
          </p:cNvSpPr>
          <p:nvPr>
            <p:ph type="title"/>
          </p:nvPr>
        </p:nvSpPr>
        <p:spPr/>
        <p:txBody>
          <a:bodyPr/>
          <a:lstStyle/>
          <a:p>
            <a:pPr eaLnBrk="1" hangingPunct="1"/>
            <a:r>
              <a:rPr lang="en-US" altLang="en-US"/>
              <a:t>20:3</a:t>
            </a:r>
          </a:p>
        </p:txBody>
      </p:sp>
      <p:sp>
        <p:nvSpPr>
          <p:cNvPr id="16388" name="Rectangle 3"/>
          <p:cNvSpPr>
            <a:spLocks noGrp="1" noChangeArrowheads="1"/>
          </p:cNvSpPr>
          <p:nvPr>
            <p:ph type="body" idx="1"/>
          </p:nvPr>
        </p:nvSpPr>
        <p:spPr/>
        <p:txBody>
          <a:bodyPr/>
          <a:lstStyle/>
          <a:p>
            <a:pPr marL="0" indent="0" eaLnBrk="1" hangingPunct="1">
              <a:lnSpc>
                <a:spcPct val="90000"/>
              </a:lnSpc>
              <a:buNone/>
            </a:pPr>
            <a:r>
              <a:rPr lang="en-US" altLang="en-US" dirty="0"/>
              <a:t>“till the thousand years are finished”</a:t>
            </a:r>
          </a:p>
          <a:p>
            <a:pPr lvl="1" eaLnBrk="1" hangingPunct="1">
              <a:lnSpc>
                <a:spcPct val="90000"/>
              </a:lnSpc>
            </a:pPr>
            <a:r>
              <a:rPr lang="en-US" altLang="en-US" dirty="0"/>
              <a:t>an uninterrupted period of time</a:t>
            </a:r>
          </a:p>
          <a:p>
            <a:pPr lvl="1" eaLnBrk="1" hangingPunct="1">
              <a:lnSpc>
                <a:spcPct val="90000"/>
              </a:lnSpc>
            </a:pPr>
            <a:r>
              <a:rPr lang="en-US" altLang="en-US" dirty="0"/>
              <a:t>at God’s choosing in time he will be </a:t>
            </a:r>
            <a:r>
              <a:rPr lang="en-US" altLang="en-US" i="1" dirty="0"/>
              <a:t>released</a:t>
            </a:r>
          </a:p>
          <a:p>
            <a:pPr lvl="1" eaLnBrk="1" hangingPunct="1">
              <a:lnSpc>
                <a:spcPct val="90000"/>
              </a:lnSpc>
            </a:pPr>
            <a:r>
              <a:rPr lang="en-US" altLang="en-US" dirty="0"/>
              <a:t>similarly Jesus will return</a:t>
            </a:r>
          </a:p>
          <a:p>
            <a:pPr lvl="1" eaLnBrk="1" hangingPunct="1">
              <a:lnSpc>
                <a:spcPct val="90000"/>
              </a:lnSpc>
            </a:pPr>
            <a:r>
              <a:rPr lang="en-US" altLang="en-US" dirty="0"/>
              <a:t>1000 years (amplified fullness) are in contrast to a “little while”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5CC8AB92-7E76-4F62-BE51-DD41E5976B7A}" type="slidenum">
              <a:rPr lang="en-US" altLang="en-US" sz="1400">
                <a:latin typeface="Arial" panose="020B0604020202020204" pitchFamily="34" charset="0"/>
              </a:rPr>
              <a:pPr eaLnBrk="1" hangingPunct="1"/>
              <a:t>19</a:t>
            </a:fld>
            <a:endParaRPr lang="en-US" altLang="en-US" sz="1400">
              <a:latin typeface="Arial" panose="020B0604020202020204" pitchFamily="34" charset="0"/>
            </a:endParaRPr>
          </a:p>
        </p:txBody>
      </p:sp>
      <p:sp>
        <p:nvSpPr>
          <p:cNvPr id="17411" name="Rectangle 2"/>
          <p:cNvSpPr>
            <a:spLocks noGrp="1" noChangeArrowheads="1"/>
          </p:cNvSpPr>
          <p:nvPr>
            <p:ph type="title"/>
          </p:nvPr>
        </p:nvSpPr>
        <p:spPr/>
        <p:txBody>
          <a:bodyPr/>
          <a:lstStyle/>
          <a:p>
            <a:pPr eaLnBrk="1" hangingPunct="1"/>
            <a:r>
              <a:rPr lang="en-US" altLang="en-US"/>
              <a:t>Revelation 20:4</a:t>
            </a:r>
          </a:p>
        </p:txBody>
      </p:sp>
      <p:sp>
        <p:nvSpPr>
          <p:cNvPr id="17412" name="Rectangle 3"/>
          <p:cNvSpPr>
            <a:spLocks noGrp="1" noChangeArrowheads="1"/>
          </p:cNvSpPr>
          <p:nvPr>
            <p:ph type="body" idx="1"/>
          </p:nvPr>
        </p:nvSpPr>
        <p:spPr>
          <a:xfrm>
            <a:off x="1993900" y="1828800"/>
            <a:ext cx="6762750" cy="3827463"/>
          </a:xfrm>
        </p:spPr>
        <p:txBody>
          <a:bodyPr/>
          <a:lstStyle/>
          <a:p>
            <a:pPr marL="0" indent="0" eaLnBrk="1" hangingPunct="1">
              <a:buNone/>
            </a:pPr>
            <a:r>
              <a:rPr lang="en-US" altLang="en-US" sz="3600" dirty="0"/>
              <a:t>SAW THRONES</a:t>
            </a:r>
          </a:p>
          <a:p>
            <a:pPr eaLnBrk="1" hangingPunct="1"/>
            <a:r>
              <a:rPr lang="en-US" altLang="en-US" dirty="0"/>
              <a:t>occupied by “they”</a:t>
            </a:r>
          </a:p>
          <a:p>
            <a:pPr eaLnBrk="1" hangingPunct="1"/>
            <a:r>
              <a:rPr lang="en-US" altLang="en-US" dirty="0"/>
              <a:t>certain group of people in mind</a:t>
            </a:r>
          </a:p>
          <a:p>
            <a:pPr eaLnBrk="1" hangingPunct="1"/>
            <a:r>
              <a:rPr lang="en-US" altLang="en-US" dirty="0"/>
              <a:t>those who were beheaded and refused to worship the image of the beast</a:t>
            </a:r>
          </a:p>
          <a:p>
            <a:pPr lvl="1" eaLnBrk="1" hangingPunct="1"/>
            <a:r>
              <a:rPr lang="en-US" altLang="en-US" dirty="0"/>
              <a:t>those ‘under’ the altar (6:9)</a:t>
            </a:r>
          </a:p>
          <a:p>
            <a:pPr lvl="1" eaLnBrk="1" hangingPunct="1"/>
            <a:r>
              <a:rPr lang="en-US" altLang="en-US" dirty="0"/>
              <a:t>cried for an avengement (6:10)</a:t>
            </a:r>
          </a:p>
          <a:p>
            <a:pPr lvl="1" eaLnBrk="1" hangingPunct="1"/>
            <a:r>
              <a:rPr lang="en-US" altLang="en-US" dirty="0"/>
              <a:t>now on thrones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sz="7200" b="0" dirty="0">
                <a:latin typeface="Arial Black" panose="020B0A04020102020204" pitchFamily="34" charset="0"/>
              </a:rPr>
              <a:t>The Binding Of Satan</a:t>
            </a:r>
          </a:p>
        </p:txBody>
      </p:sp>
      <p:sp>
        <p:nvSpPr>
          <p:cNvPr id="4099" name="Rectangle 4"/>
          <p:cNvSpPr>
            <a:spLocks noGrp="1" noChangeArrowheads="1"/>
          </p:cNvSpPr>
          <p:nvPr>
            <p:ph type="subTitle" idx="1"/>
          </p:nvPr>
        </p:nvSpPr>
        <p:spPr/>
        <p:txBody>
          <a:bodyPr/>
          <a:lstStyle/>
          <a:p>
            <a:pPr eaLnBrk="1" hangingPunct="1"/>
            <a:r>
              <a:rPr lang="en-US" altLang="en-US"/>
              <a:t>Revelation 20:1-6</a:t>
            </a:r>
          </a:p>
        </p:txBody>
      </p:sp>
      <p:pic>
        <p:nvPicPr>
          <p:cNvPr id="4100" name="Picture 7" descr="_lypuov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14800"/>
            <a:ext cx="458311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08810" y="1011535"/>
            <a:ext cx="1526380" cy="461665"/>
          </a:xfrm>
          <a:prstGeom prst="rect">
            <a:avLst/>
          </a:prstGeom>
        </p:spPr>
        <p:txBody>
          <a:bodyPr wrap="none">
            <a:spAutoFit/>
          </a:bodyPr>
          <a:lstStyle/>
          <a:p>
            <a:pPr eaLnBrk="1" hangingPunct="1">
              <a:defRPr/>
            </a:pPr>
            <a:r>
              <a:rPr lang="en-US" dirty="0"/>
              <a:t>Question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20:4</a:t>
            </a:r>
          </a:p>
        </p:txBody>
      </p:sp>
      <p:sp>
        <p:nvSpPr>
          <p:cNvPr id="3" name="Content Placeholder 2"/>
          <p:cNvSpPr>
            <a:spLocks noGrp="1"/>
          </p:cNvSpPr>
          <p:nvPr>
            <p:ph idx="1"/>
          </p:nvPr>
        </p:nvSpPr>
        <p:spPr/>
        <p:txBody>
          <a:bodyPr/>
          <a:lstStyle/>
          <a:p>
            <a:pPr marL="0" indent="0">
              <a:buNone/>
            </a:pPr>
            <a:r>
              <a:rPr lang="en-US" dirty="0"/>
              <a:t>Judgment was committed to them</a:t>
            </a:r>
          </a:p>
          <a:p>
            <a:r>
              <a:rPr lang="en-US" dirty="0"/>
              <a:t>“… and a judgment was made in favor of the saints of the Most High…” (Dan. 7:22)</a:t>
            </a:r>
          </a:p>
          <a:p>
            <a:r>
              <a:rPr lang="en-US" dirty="0"/>
              <a:t>Christians judge through Christ</a:t>
            </a:r>
          </a:p>
          <a:p>
            <a:pPr lvl="1"/>
            <a:r>
              <a:rPr lang="en-US" dirty="0"/>
              <a:t>preaching His word</a:t>
            </a:r>
          </a:p>
          <a:p>
            <a:pPr lvl="1"/>
            <a:r>
              <a:rPr lang="en-US" dirty="0"/>
              <a:t>living according to His word</a:t>
            </a:r>
          </a:p>
        </p:txBody>
      </p:sp>
      <p:sp>
        <p:nvSpPr>
          <p:cNvPr id="4" name="Slide Number Placeholder 3"/>
          <p:cNvSpPr>
            <a:spLocks noGrp="1"/>
          </p:cNvSpPr>
          <p:nvPr>
            <p:ph type="sldNum" sz="quarter" idx="12"/>
          </p:nvPr>
        </p:nvSpPr>
        <p:spPr/>
        <p:txBody>
          <a:bodyPr/>
          <a:lstStyle/>
          <a:p>
            <a:fld id="{17C97FDA-ACA4-4E91-9159-00EC8AB63566}" type="slidenum">
              <a:rPr lang="en-US" altLang="en-US" smtClean="0"/>
              <a:pPr/>
              <a:t>20</a:t>
            </a:fld>
            <a:endParaRPr lang="en-US" altLang="en-US"/>
          </a:p>
        </p:txBody>
      </p:sp>
    </p:spTree>
    <p:extLst>
      <p:ext uri="{BB962C8B-B14F-4D97-AF65-F5344CB8AC3E}">
        <p14:creationId xmlns:p14="http://schemas.microsoft.com/office/powerpoint/2010/main" val="32184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41914825-B479-4242-AD58-0E0DAC799321}" type="slidenum">
              <a:rPr lang="en-US" altLang="en-US" sz="1400">
                <a:latin typeface="Arial" panose="020B0604020202020204" pitchFamily="34" charset="0"/>
              </a:rPr>
              <a:pPr eaLnBrk="1" hangingPunct="1"/>
              <a:t>21</a:t>
            </a:fld>
            <a:endParaRPr lang="en-US" altLang="en-US" sz="1400">
              <a:latin typeface="Arial" panose="020B0604020202020204" pitchFamily="34" charset="0"/>
            </a:endParaRPr>
          </a:p>
        </p:txBody>
      </p:sp>
      <p:sp>
        <p:nvSpPr>
          <p:cNvPr id="18435" name="Rectangle 2"/>
          <p:cNvSpPr>
            <a:spLocks noGrp="1" noChangeArrowheads="1"/>
          </p:cNvSpPr>
          <p:nvPr>
            <p:ph type="title"/>
          </p:nvPr>
        </p:nvSpPr>
        <p:spPr/>
        <p:txBody>
          <a:bodyPr/>
          <a:lstStyle/>
          <a:p>
            <a:pPr eaLnBrk="1" hangingPunct="1"/>
            <a:r>
              <a:rPr lang="en-US" altLang="en-US"/>
              <a:t>Revelation 20:5</a:t>
            </a:r>
          </a:p>
        </p:txBody>
      </p:sp>
      <p:sp>
        <p:nvSpPr>
          <p:cNvPr id="18436" name="Rectangle 3"/>
          <p:cNvSpPr>
            <a:spLocks noGrp="1" noChangeArrowheads="1"/>
          </p:cNvSpPr>
          <p:nvPr>
            <p:ph type="body" idx="1"/>
          </p:nvPr>
        </p:nvSpPr>
        <p:spPr/>
        <p:txBody>
          <a:bodyPr/>
          <a:lstStyle/>
          <a:p>
            <a:pPr marL="0" indent="0" eaLnBrk="1" hangingPunct="1">
              <a:lnSpc>
                <a:spcPct val="90000"/>
              </a:lnSpc>
              <a:buNone/>
            </a:pPr>
            <a:r>
              <a:rPr lang="en-US" altLang="en-US" sz="3600" dirty="0"/>
              <a:t>“the rest of the dead”</a:t>
            </a:r>
          </a:p>
          <a:p>
            <a:pPr eaLnBrk="1" hangingPunct="1">
              <a:lnSpc>
                <a:spcPct val="90000"/>
              </a:lnSpc>
            </a:pPr>
            <a:r>
              <a:rPr lang="en-US" altLang="en-US" dirty="0"/>
              <a:t>is parenthetical</a:t>
            </a:r>
          </a:p>
          <a:p>
            <a:pPr eaLnBrk="1" hangingPunct="1">
              <a:lnSpc>
                <a:spcPct val="90000"/>
              </a:lnSpc>
            </a:pPr>
            <a:r>
              <a:rPr lang="en-US" altLang="en-US" dirty="0"/>
              <a:t>is in contrast to those mentioned in 20:4</a:t>
            </a:r>
          </a:p>
          <a:p>
            <a:pPr eaLnBrk="1" hangingPunct="1">
              <a:lnSpc>
                <a:spcPct val="90000"/>
              </a:lnSpc>
            </a:pPr>
            <a:r>
              <a:rPr lang="en-US" altLang="en-US" dirty="0"/>
              <a:t>didn’t live until after 1000 years</a:t>
            </a:r>
          </a:p>
          <a:p>
            <a:pPr lvl="1" eaLnBrk="1" hangingPunct="1">
              <a:lnSpc>
                <a:spcPct val="90000"/>
              </a:lnSpc>
            </a:pPr>
            <a:r>
              <a:rPr lang="en-US" altLang="en-US" dirty="0"/>
              <a:t>likely live in a symbolic res. when their cause revives in Satan’s rebellion</a:t>
            </a:r>
          </a:p>
          <a:p>
            <a:pPr lvl="1" eaLnBrk="1" hangingPunct="1">
              <a:lnSpc>
                <a:spcPct val="90000"/>
              </a:lnSpc>
            </a:pPr>
            <a:r>
              <a:rPr lang="en-US" altLang="en-US" dirty="0"/>
              <a:t>these are the wicked, see 19:21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F5B3C5E2-FE05-4E99-BC3F-3C115790DAEB}" type="slidenum">
              <a:rPr lang="en-US" altLang="en-US" sz="1400">
                <a:latin typeface="Arial" panose="020B0604020202020204" pitchFamily="34" charset="0"/>
              </a:rPr>
              <a:pPr eaLnBrk="1" hangingPunct="1"/>
              <a:t>22</a:t>
            </a:fld>
            <a:endParaRPr lang="en-US" altLang="en-US" sz="1400">
              <a:latin typeface="Arial" panose="020B0604020202020204" pitchFamily="34" charset="0"/>
            </a:endParaRPr>
          </a:p>
        </p:txBody>
      </p:sp>
      <p:sp>
        <p:nvSpPr>
          <p:cNvPr id="19459" name="Rectangle 2"/>
          <p:cNvSpPr>
            <a:spLocks noGrp="1" noChangeArrowheads="1"/>
          </p:cNvSpPr>
          <p:nvPr>
            <p:ph type="title"/>
          </p:nvPr>
        </p:nvSpPr>
        <p:spPr/>
        <p:txBody>
          <a:bodyPr/>
          <a:lstStyle/>
          <a:p>
            <a:pPr eaLnBrk="1" hangingPunct="1"/>
            <a:r>
              <a:rPr lang="en-US" altLang="en-US"/>
              <a:t>20:5</a:t>
            </a:r>
          </a:p>
        </p:txBody>
      </p:sp>
      <p:sp>
        <p:nvSpPr>
          <p:cNvPr id="19460" name="Rectangle 3"/>
          <p:cNvSpPr>
            <a:spLocks noGrp="1" noChangeArrowheads="1"/>
          </p:cNvSpPr>
          <p:nvPr>
            <p:ph type="body" idx="1"/>
          </p:nvPr>
        </p:nvSpPr>
        <p:spPr>
          <a:xfrm>
            <a:off x="1993900" y="1752600"/>
            <a:ext cx="6762750" cy="4343400"/>
          </a:xfrm>
        </p:spPr>
        <p:txBody>
          <a:bodyPr/>
          <a:lstStyle/>
          <a:p>
            <a:pPr marL="0" indent="0" eaLnBrk="1" hangingPunct="1">
              <a:lnSpc>
                <a:spcPct val="90000"/>
              </a:lnSpc>
              <a:buNone/>
            </a:pPr>
            <a:r>
              <a:rPr lang="en-US" altLang="en-US" sz="3600" dirty="0"/>
              <a:t>“this is the first resurrection”</a:t>
            </a:r>
          </a:p>
          <a:p>
            <a:pPr eaLnBrk="1" hangingPunct="1">
              <a:lnSpc>
                <a:spcPct val="90000"/>
              </a:lnSpc>
            </a:pPr>
            <a:r>
              <a:rPr lang="en-US" altLang="en-US" dirty="0"/>
              <a:t>connected to those in verse 4 and not those in verse 5</a:t>
            </a:r>
          </a:p>
          <a:p>
            <a:pPr eaLnBrk="1" hangingPunct="1">
              <a:lnSpc>
                <a:spcPct val="90000"/>
              </a:lnSpc>
            </a:pPr>
            <a:r>
              <a:rPr lang="en-US" altLang="en-US" dirty="0"/>
              <a:t>resurrection of slaughtered saints to live and reign with Christ on thrones</a:t>
            </a:r>
          </a:p>
          <a:p>
            <a:pPr eaLnBrk="1" hangingPunct="1">
              <a:lnSpc>
                <a:spcPct val="90000"/>
              </a:lnSpc>
            </a:pPr>
            <a:r>
              <a:rPr lang="en-US" altLang="en-US" dirty="0"/>
              <a:t>a symbolic first resurrection </a:t>
            </a:r>
            <a:br>
              <a:rPr lang="en-US" altLang="en-US" dirty="0"/>
            </a:br>
            <a:r>
              <a:rPr lang="en-US" altLang="en-US" dirty="0"/>
              <a:t>(i.e., Ezek. 37:1-14)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23801967-3103-4300-81FA-E152DD75AD42}" type="slidenum">
              <a:rPr lang="en-US" altLang="en-US" sz="1400">
                <a:latin typeface="Arial" panose="020B0604020202020204" pitchFamily="34" charset="0"/>
              </a:rPr>
              <a:pPr eaLnBrk="1" hangingPunct="1"/>
              <a:t>23</a:t>
            </a:fld>
            <a:endParaRPr lang="en-US" altLang="en-US" sz="1400">
              <a:latin typeface="Arial" panose="020B0604020202020204" pitchFamily="34" charset="0"/>
            </a:endParaRPr>
          </a:p>
        </p:txBody>
      </p:sp>
      <p:sp>
        <p:nvSpPr>
          <p:cNvPr id="20483" name="Rectangle 2"/>
          <p:cNvSpPr>
            <a:spLocks noGrp="1" noChangeArrowheads="1"/>
          </p:cNvSpPr>
          <p:nvPr>
            <p:ph type="title"/>
          </p:nvPr>
        </p:nvSpPr>
        <p:spPr>
          <a:xfrm>
            <a:off x="1993900" y="76200"/>
            <a:ext cx="6762750" cy="1028700"/>
          </a:xfrm>
        </p:spPr>
        <p:txBody>
          <a:bodyPr/>
          <a:lstStyle/>
          <a:p>
            <a:pPr eaLnBrk="1" hangingPunct="1"/>
            <a:r>
              <a:rPr lang="en-US" altLang="en-US"/>
              <a:t>Revelation 20:6</a:t>
            </a:r>
          </a:p>
        </p:txBody>
      </p:sp>
      <p:sp>
        <p:nvSpPr>
          <p:cNvPr id="20484" name="Rectangle 3"/>
          <p:cNvSpPr>
            <a:spLocks noGrp="1" noChangeArrowheads="1"/>
          </p:cNvSpPr>
          <p:nvPr>
            <p:ph type="body" idx="1"/>
          </p:nvPr>
        </p:nvSpPr>
        <p:spPr>
          <a:xfrm>
            <a:off x="1600200" y="1143000"/>
            <a:ext cx="7156450" cy="4724400"/>
          </a:xfrm>
        </p:spPr>
        <p:txBody>
          <a:bodyPr/>
          <a:lstStyle/>
          <a:p>
            <a:pPr marL="0" indent="0" eaLnBrk="1" hangingPunct="1">
              <a:buNone/>
            </a:pPr>
            <a:r>
              <a:rPr lang="en-US" altLang="en-US" sz="3600" dirty="0"/>
              <a:t>those of the first resurrection are blessed and holy</a:t>
            </a:r>
          </a:p>
          <a:p>
            <a:pPr eaLnBrk="1" hangingPunct="1"/>
            <a:r>
              <a:rPr lang="en-US" altLang="en-US" dirty="0"/>
              <a:t>‘blessed’ in that they have passed the test and now find rest in Christ (Rev. 14:13)</a:t>
            </a:r>
          </a:p>
          <a:p>
            <a:pPr eaLnBrk="1" hangingPunct="1"/>
            <a:r>
              <a:rPr lang="en-US" altLang="en-US" dirty="0"/>
              <a:t>‘holy’ </a:t>
            </a:r>
            <a:r>
              <a:rPr lang="en-US" altLang="en-US" dirty="0">
                <a:latin typeface="Arial" panose="020B0604020202020204" pitchFamily="34" charset="0"/>
                <a:cs typeface="Arial" panose="020B0604020202020204" pitchFamily="34" charset="0"/>
              </a:rPr>
              <a:t>→</a:t>
            </a:r>
            <a:r>
              <a:rPr lang="en-US" altLang="en-US" dirty="0"/>
              <a:t> separated from the second death—cannot hurt them</a:t>
            </a:r>
          </a:p>
          <a:p>
            <a:pPr lvl="1" eaLnBrk="1" hangingPunct="1"/>
            <a:r>
              <a:rPr lang="en-US" altLang="en-US" dirty="0"/>
              <a:t>born once. . .die twice </a:t>
            </a:r>
            <a:br>
              <a:rPr lang="en-US" altLang="en-US" dirty="0"/>
            </a:br>
            <a:r>
              <a:rPr lang="en-US" altLang="en-US" dirty="0"/>
              <a:t>(Heb. 9:27; Rev. 20:6)</a:t>
            </a:r>
          </a:p>
          <a:p>
            <a:pPr lvl="1" eaLnBrk="1" hangingPunct="1"/>
            <a:r>
              <a:rPr lang="en-US" altLang="en-US" dirty="0"/>
              <a:t>born twice (Jn. 3:5). . .die once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altLang="en-US" sz="7200" b="0">
                <a:latin typeface="Trebuchet MS" panose="020B0603020202020204" pitchFamily="34" charset="0"/>
              </a:rPr>
              <a:t>Satan’s Last Stand</a:t>
            </a:r>
          </a:p>
        </p:txBody>
      </p:sp>
      <p:sp>
        <p:nvSpPr>
          <p:cNvPr id="21507" name="Rectangle 5"/>
          <p:cNvSpPr>
            <a:spLocks noGrp="1" noChangeArrowheads="1"/>
          </p:cNvSpPr>
          <p:nvPr>
            <p:ph type="subTitle" idx="1"/>
          </p:nvPr>
        </p:nvSpPr>
        <p:spPr>
          <a:xfrm>
            <a:off x="1371600" y="4389438"/>
            <a:ext cx="6400800" cy="1401762"/>
          </a:xfrm>
        </p:spPr>
        <p:txBody>
          <a:bodyPr/>
          <a:lstStyle/>
          <a:p>
            <a:pPr eaLnBrk="1" hangingPunct="1"/>
            <a:r>
              <a:rPr lang="en-US" altLang="en-US"/>
              <a:t>Revelation 20:7-10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B5E09EB4-1924-4504-96F7-6FEE79C4CC00}" type="slidenum">
              <a:rPr lang="en-US" altLang="en-US" sz="1400">
                <a:latin typeface="Arial" panose="020B0604020202020204" pitchFamily="34" charset="0"/>
              </a:rPr>
              <a:pPr eaLnBrk="1" hangingPunct="1"/>
              <a:t>25</a:t>
            </a:fld>
            <a:endParaRPr lang="en-US" altLang="en-US" sz="1400">
              <a:latin typeface="Arial" panose="020B0604020202020204" pitchFamily="34" charset="0"/>
            </a:endParaRPr>
          </a:p>
        </p:txBody>
      </p:sp>
      <p:sp>
        <p:nvSpPr>
          <p:cNvPr id="22531" name="Rectangle 2"/>
          <p:cNvSpPr>
            <a:spLocks noGrp="1" noChangeArrowheads="1"/>
          </p:cNvSpPr>
          <p:nvPr>
            <p:ph type="title"/>
          </p:nvPr>
        </p:nvSpPr>
        <p:spPr/>
        <p:txBody>
          <a:bodyPr/>
          <a:lstStyle/>
          <a:p>
            <a:pPr eaLnBrk="1" hangingPunct="1"/>
            <a:r>
              <a:rPr lang="en-US" altLang="en-US"/>
              <a:t>Revelation 20:7-10</a:t>
            </a:r>
          </a:p>
        </p:txBody>
      </p:sp>
      <p:sp>
        <p:nvSpPr>
          <p:cNvPr id="22532" name="Rectangle 4"/>
          <p:cNvSpPr>
            <a:spLocks noGrp="1" noChangeArrowheads="1"/>
          </p:cNvSpPr>
          <p:nvPr>
            <p:ph type="body" idx="1"/>
          </p:nvPr>
        </p:nvSpPr>
        <p:spPr>
          <a:xfrm>
            <a:off x="1993900" y="1905000"/>
            <a:ext cx="6997700" cy="4343400"/>
          </a:xfrm>
        </p:spPr>
        <p:txBody>
          <a:bodyPr/>
          <a:lstStyle/>
          <a:p>
            <a:pPr marL="0" indent="0" eaLnBrk="1" hangingPunct="1">
              <a:buNone/>
            </a:pPr>
            <a:r>
              <a:rPr lang="en-US" altLang="en-US" sz="3600" dirty="0"/>
              <a:t>a very small but very important piece of prophecy</a:t>
            </a:r>
          </a:p>
          <a:p>
            <a:pPr eaLnBrk="1" hangingPunct="1"/>
            <a:r>
              <a:rPr lang="en-US" altLang="en-US" dirty="0"/>
              <a:t>the end of one who has opposed God and man since Eden</a:t>
            </a:r>
          </a:p>
          <a:p>
            <a:pPr eaLnBrk="1" hangingPunct="1"/>
            <a:r>
              <a:rPr lang="en-US" altLang="en-US" i="1"/>
              <a:t>utterly</a:t>
            </a:r>
            <a:r>
              <a:rPr lang="en-US" altLang="en-US"/>
              <a:t> </a:t>
            </a:r>
            <a:r>
              <a:rPr lang="en-US" altLang="en-US" i="1"/>
              <a:t>destroyed</a:t>
            </a:r>
            <a:endParaRPr lang="en-US" altLang="en-US" i="1" dirty="0"/>
          </a:p>
          <a:p>
            <a:pPr lvl="1" eaLnBrk="1" hangingPunct="1"/>
            <a:r>
              <a:rPr lang="en-US" altLang="en-US" dirty="0"/>
              <a:t>the other judgments upon him were temporal</a:t>
            </a:r>
            <a:endParaRPr lang="en-US" alt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4128B6A8-96A0-48EB-8DC0-CF980949D702}" type="slidenum">
              <a:rPr lang="en-US" altLang="en-US" sz="1400">
                <a:latin typeface="Arial" panose="020B0604020202020204" pitchFamily="34" charset="0"/>
              </a:rPr>
              <a:pPr eaLnBrk="1" hangingPunct="1"/>
              <a:t>26</a:t>
            </a:fld>
            <a:endParaRPr lang="en-US" altLang="en-US" sz="1400">
              <a:latin typeface="Arial" panose="020B0604020202020204" pitchFamily="34" charset="0"/>
            </a:endParaRPr>
          </a:p>
        </p:txBody>
      </p:sp>
      <p:sp>
        <p:nvSpPr>
          <p:cNvPr id="23555" name="Rectangle 2"/>
          <p:cNvSpPr>
            <a:spLocks noGrp="1" noChangeArrowheads="1"/>
          </p:cNvSpPr>
          <p:nvPr>
            <p:ph type="title"/>
          </p:nvPr>
        </p:nvSpPr>
        <p:spPr/>
        <p:txBody>
          <a:bodyPr/>
          <a:lstStyle/>
          <a:p>
            <a:pPr eaLnBrk="1" hangingPunct="1"/>
            <a:r>
              <a:rPr lang="en-US" altLang="en-US"/>
              <a:t>Revelation 20:7</a:t>
            </a:r>
          </a:p>
        </p:txBody>
      </p:sp>
      <p:sp>
        <p:nvSpPr>
          <p:cNvPr id="23556" name="Rectangle 3"/>
          <p:cNvSpPr>
            <a:spLocks noGrp="1" noChangeArrowheads="1"/>
          </p:cNvSpPr>
          <p:nvPr>
            <p:ph type="body" idx="1"/>
          </p:nvPr>
        </p:nvSpPr>
        <p:spPr/>
        <p:txBody>
          <a:bodyPr/>
          <a:lstStyle/>
          <a:p>
            <a:pPr eaLnBrk="1" hangingPunct="1"/>
            <a:r>
              <a:rPr lang="en-US" altLang="en-US" sz="3600" dirty="0"/>
              <a:t>Question 5</a:t>
            </a:r>
          </a:p>
          <a:p>
            <a:pPr eaLnBrk="1" hangingPunct="1"/>
            <a:r>
              <a:rPr lang="en-US" altLang="en-US" sz="3600" dirty="0"/>
              <a:t>tells us “what” and “when”</a:t>
            </a:r>
          </a:p>
          <a:p>
            <a:pPr lvl="1" eaLnBrk="1" hangingPunct="1"/>
            <a:r>
              <a:rPr lang="en-US" altLang="en-US" sz="3200" i="1" dirty="0"/>
              <a:t>WHAT</a:t>
            </a:r>
            <a:r>
              <a:rPr lang="en-US" altLang="en-US" sz="3200" dirty="0"/>
              <a:t>: releasing of Satan from prison (bottomless pit 20:1-3)</a:t>
            </a:r>
          </a:p>
          <a:p>
            <a:pPr lvl="1" eaLnBrk="1" hangingPunct="1"/>
            <a:r>
              <a:rPr lang="en-US" altLang="en-US" sz="3200" i="1" dirty="0"/>
              <a:t>WHEN</a:t>
            </a:r>
            <a:r>
              <a:rPr lang="en-US" altLang="en-US" sz="3200" dirty="0"/>
              <a:t>: after the 1000 yrs.</a:t>
            </a:r>
          </a:p>
          <a:p>
            <a:pPr lvl="2" eaLnBrk="1" hangingPunct="1"/>
            <a:r>
              <a:rPr lang="en-US" altLang="en-US" sz="2800" dirty="0"/>
              <a:t>since 1000 is a symbol, we cannot know </a:t>
            </a:r>
            <a:r>
              <a:rPr lang="en-US" altLang="en-US" sz="2800" i="1" dirty="0"/>
              <a:t>exactly</a:t>
            </a:r>
            <a:r>
              <a:rPr lang="en-US" altLang="en-US" sz="2800" dirty="0"/>
              <a:t> “when”</a:t>
            </a:r>
          </a:p>
        </p:txBody>
      </p:sp>
      <p:pic>
        <p:nvPicPr>
          <p:cNvPr id="23557" name="Picture 4" descr="focnyqb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71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9C528999-1026-4E07-9290-A1A41C8ABC69}" type="slidenum">
              <a:rPr lang="en-US" altLang="en-US" sz="1400">
                <a:latin typeface="Arial" panose="020B0604020202020204" pitchFamily="34" charset="0"/>
              </a:rPr>
              <a:pPr eaLnBrk="1" hangingPunct="1"/>
              <a:t>27</a:t>
            </a:fld>
            <a:endParaRPr lang="en-US" altLang="en-US" sz="1400">
              <a:latin typeface="Arial" panose="020B0604020202020204" pitchFamily="34" charset="0"/>
            </a:endParaRPr>
          </a:p>
        </p:txBody>
      </p:sp>
      <p:sp>
        <p:nvSpPr>
          <p:cNvPr id="24579" name="Rectangle 2"/>
          <p:cNvSpPr>
            <a:spLocks noGrp="1" noChangeArrowheads="1"/>
          </p:cNvSpPr>
          <p:nvPr>
            <p:ph type="title"/>
          </p:nvPr>
        </p:nvSpPr>
        <p:spPr>
          <a:xfrm>
            <a:off x="1993900" y="457200"/>
            <a:ext cx="6762750" cy="1028700"/>
          </a:xfrm>
        </p:spPr>
        <p:txBody>
          <a:bodyPr/>
          <a:lstStyle/>
          <a:p>
            <a:pPr eaLnBrk="1" hangingPunct="1"/>
            <a:r>
              <a:rPr lang="en-US" altLang="en-US" sz="4400" dirty="0"/>
              <a:t>“Little While” (v. 3)</a:t>
            </a:r>
          </a:p>
        </p:txBody>
      </p:sp>
      <p:sp>
        <p:nvSpPr>
          <p:cNvPr id="24580" name="Rectangle 3"/>
          <p:cNvSpPr>
            <a:spLocks noGrp="1" noChangeArrowheads="1"/>
          </p:cNvSpPr>
          <p:nvPr>
            <p:ph type="body" idx="1"/>
          </p:nvPr>
        </p:nvSpPr>
        <p:spPr>
          <a:xfrm>
            <a:off x="1676400" y="1981200"/>
            <a:ext cx="7467600" cy="4648200"/>
          </a:xfrm>
        </p:spPr>
        <p:txBody>
          <a:bodyPr/>
          <a:lstStyle/>
          <a:p>
            <a:pPr eaLnBrk="1" hangingPunct="1"/>
            <a:r>
              <a:rPr lang="en-US" altLang="en-US" sz="3600" dirty="0"/>
              <a:t>a “little while” in contrast to 1000 yrs.</a:t>
            </a:r>
          </a:p>
          <a:p>
            <a:pPr eaLnBrk="1" hangingPunct="1"/>
            <a:r>
              <a:rPr lang="en-US" altLang="en-US" sz="3600" dirty="0"/>
              <a:t>only makes sense to understand it as a period of intense wickedness</a:t>
            </a:r>
          </a:p>
          <a:p>
            <a:pPr lvl="1" eaLnBrk="1" hangingPunct="1"/>
            <a:r>
              <a:rPr lang="en-US" altLang="en-US" sz="3200" dirty="0"/>
              <a:t>possibly comparable to the days of Noah (Lk. 17:26, 27; Gen. 6:5-7)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691F5A07-505B-499F-B8BB-8030D2EF0C10}" type="slidenum">
              <a:rPr lang="en-US" altLang="en-US" sz="1400">
                <a:latin typeface="Arial" panose="020B0604020202020204" pitchFamily="34" charset="0"/>
              </a:rPr>
              <a:pPr eaLnBrk="1" hangingPunct="1"/>
              <a:t>28</a:t>
            </a:fld>
            <a:endParaRPr lang="en-US" altLang="en-US" sz="1400">
              <a:latin typeface="Arial" panose="020B0604020202020204" pitchFamily="34" charset="0"/>
            </a:endParaRPr>
          </a:p>
        </p:txBody>
      </p:sp>
      <p:sp>
        <p:nvSpPr>
          <p:cNvPr id="25603" name="Rectangle 2"/>
          <p:cNvSpPr>
            <a:spLocks noGrp="1" noChangeArrowheads="1"/>
          </p:cNvSpPr>
          <p:nvPr>
            <p:ph type="title"/>
          </p:nvPr>
        </p:nvSpPr>
        <p:spPr>
          <a:xfrm>
            <a:off x="1993900" y="457200"/>
            <a:ext cx="6762750" cy="1028700"/>
          </a:xfrm>
        </p:spPr>
        <p:txBody>
          <a:bodyPr/>
          <a:lstStyle/>
          <a:p>
            <a:pPr eaLnBrk="1" hangingPunct="1"/>
            <a:r>
              <a:rPr lang="en-US" altLang="en-US" sz="4400" dirty="0"/>
              <a:t>“Little While” (v. 3)</a:t>
            </a:r>
          </a:p>
        </p:txBody>
      </p:sp>
      <p:sp>
        <p:nvSpPr>
          <p:cNvPr id="25604" name="Rectangle 3"/>
          <p:cNvSpPr>
            <a:spLocks noGrp="1" noChangeArrowheads="1"/>
          </p:cNvSpPr>
          <p:nvPr>
            <p:ph type="body" idx="1"/>
          </p:nvPr>
        </p:nvSpPr>
        <p:spPr>
          <a:xfrm>
            <a:off x="1676400" y="1981200"/>
            <a:ext cx="7239000" cy="4648200"/>
          </a:xfrm>
        </p:spPr>
        <p:txBody>
          <a:bodyPr>
            <a:normAutofit/>
          </a:bodyPr>
          <a:lstStyle/>
          <a:p>
            <a:pPr eaLnBrk="1" hangingPunct="1"/>
            <a:r>
              <a:rPr lang="en-US" altLang="en-US" sz="3400" dirty="0"/>
              <a:t>when the “rest of the dead” (wicked men of Rome) live</a:t>
            </a:r>
            <a:r>
              <a:rPr lang="en-US" altLang="en-US" sz="3400" i="1" dirty="0"/>
              <a:t> </a:t>
            </a:r>
            <a:r>
              <a:rPr lang="en-US" altLang="en-US" sz="3400" dirty="0"/>
              <a:t>(v. 5)</a:t>
            </a:r>
          </a:p>
          <a:p>
            <a:pPr lvl="1" eaLnBrk="1" hangingPunct="1"/>
            <a:r>
              <a:rPr lang="en-US" altLang="en-US" sz="3200" dirty="0"/>
              <a:t>their wicked cause is resurrected</a:t>
            </a:r>
          </a:p>
          <a:p>
            <a:pPr eaLnBrk="1" hangingPunct="1"/>
            <a:r>
              <a:rPr lang="en-US" altLang="en-US" sz="3400" dirty="0"/>
              <a:t>“maybe” the “seventh” king envisioned in Revelation 17:10 who continues for a “short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77E81B52-90C1-40AA-87D0-FD9EFACB2B35}" type="slidenum">
              <a:rPr lang="en-US" altLang="en-US" sz="1400">
                <a:latin typeface="Arial" panose="020B0604020202020204" pitchFamily="34" charset="0"/>
              </a:rPr>
              <a:pPr eaLnBrk="1" hangingPunct="1"/>
              <a:t>29</a:t>
            </a:fld>
            <a:endParaRPr lang="en-US" altLang="en-US" sz="1400">
              <a:latin typeface="Arial" panose="020B0604020202020204" pitchFamily="34" charset="0"/>
            </a:endParaRPr>
          </a:p>
        </p:txBody>
      </p:sp>
      <p:sp>
        <p:nvSpPr>
          <p:cNvPr id="26627" name="Rectangle 2"/>
          <p:cNvSpPr>
            <a:spLocks noGrp="1" noChangeArrowheads="1"/>
          </p:cNvSpPr>
          <p:nvPr>
            <p:ph type="title"/>
          </p:nvPr>
        </p:nvSpPr>
        <p:spPr/>
        <p:txBody>
          <a:bodyPr/>
          <a:lstStyle/>
          <a:p>
            <a:pPr eaLnBrk="1" hangingPunct="1"/>
            <a:r>
              <a:rPr lang="en-US" altLang="en-US"/>
              <a:t>Revelation 20:8</a:t>
            </a:r>
          </a:p>
        </p:txBody>
      </p:sp>
      <p:sp>
        <p:nvSpPr>
          <p:cNvPr id="26628" name="Rectangle 3"/>
          <p:cNvSpPr>
            <a:spLocks noGrp="1" noChangeArrowheads="1"/>
          </p:cNvSpPr>
          <p:nvPr>
            <p:ph type="body" idx="1"/>
          </p:nvPr>
        </p:nvSpPr>
        <p:spPr/>
        <p:txBody>
          <a:bodyPr/>
          <a:lstStyle/>
          <a:p>
            <a:pPr marL="0" indent="0" eaLnBrk="1" hangingPunct="1">
              <a:buNone/>
            </a:pPr>
            <a:r>
              <a:rPr lang="en-US" altLang="en-US" sz="3600" dirty="0"/>
              <a:t>Satan’s primary </a:t>
            </a:r>
            <a:r>
              <a:rPr lang="en-US" altLang="en-US" sz="3600" dirty="0">
                <a:latin typeface="Arial" panose="020B0604020202020204" pitchFamily="34" charset="0"/>
                <a:cs typeface="Arial" panose="020B0604020202020204" pitchFamily="34" charset="0"/>
              </a:rPr>
              <a:t>work: </a:t>
            </a:r>
            <a:r>
              <a:rPr lang="en-US" altLang="en-US" sz="3600" b="0" i="1" dirty="0">
                <a:latin typeface="Arial Black" panose="020B0A04020102020204" pitchFamily="34" charset="0"/>
              </a:rPr>
              <a:t>DECEPTION</a:t>
            </a:r>
            <a:r>
              <a:rPr lang="en-US" altLang="en-US" sz="3600" dirty="0"/>
              <a:t> </a:t>
            </a:r>
          </a:p>
          <a:p>
            <a:pPr eaLnBrk="1" hangingPunct="1"/>
            <a:r>
              <a:rPr lang="en-US" altLang="en-US" dirty="0"/>
              <a:t>deceives nations</a:t>
            </a:r>
          </a:p>
          <a:p>
            <a:pPr eaLnBrk="1" hangingPunct="1"/>
            <a:r>
              <a:rPr lang="en-US" altLang="en-US" dirty="0"/>
              <a:t>deceives nations using nations (18:23, 24)</a:t>
            </a:r>
          </a:p>
          <a:p>
            <a:pPr eaLnBrk="1" hangingPunct="1"/>
            <a:r>
              <a:rPr lang="en-US" altLang="en-US" dirty="0"/>
              <a:t>extends influence to four corners of earth, viz., the whole world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A6D32626-A610-44B3-A68E-B1883B7E4CBF}" type="slidenum">
              <a:rPr lang="en-US" altLang="en-US" sz="1400">
                <a:latin typeface="Arial" panose="020B0604020202020204" pitchFamily="34" charset="0"/>
              </a:rPr>
              <a:pPr eaLnBrk="1" hangingPunct="1"/>
              <a:t>3</a:t>
            </a:fld>
            <a:endParaRPr lang="en-US" altLang="en-US" sz="1400">
              <a:latin typeface="Arial" panose="020B0604020202020204" pitchFamily="34" charset="0"/>
            </a:endParaRPr>
          </a:p>
        </p:txBody>
      </p:sp>
      <p:sp>
        <p:nvSpPr>
          <p:cNvPr id="5123" name="Rectangle 2"/>
          <p:cNvSpPr>
            <a:spLocks noGrp="1" noChangeArrowheads="1"/>
          </p:cNvSpPr>
          <p:nvPr>
            <p:ph type="title"/>
          </p:nvPr>
        </p:nvSpPr>
        <p:spPr/>
        <p:txBody>
          <a:bodyPr/>
          <a:lstStyle/>
          <a:p>
            <a:pPr eaLnBrk="1" hangingPunct="1"/>
            <a:r>
              <a:rPr lang="en-US" altLang="en-US"/>
              <a:t>20:1-6</a:t>
            </a:r>
          </a:p>
        </p:txBody>
      </p:sp>
      <p:sp>
        <p:nvSpPr>
          <p:cNvPr id="6147" name="Rectangle 3"/>
          <p:cNvSpPr>
            <a:spLocks noGrp="1" noChangeArrowheads="1"/>
          </p:cNvSpPr>
          <p:nvPr>
            <p:ph type="body" idx="1"/>
          </p:nvPr>
        </p:nvSpPr>
        <p:spPr/>
        <p:txBody>
          <a:bodyPr/>
          <a:lstStyle/>
          <a:p>
            <a:pPr marL="0" indent="0" eaLnBrk="1" hangingPunct="1">
              <a:buNone/>
              <a:defRPr/>
            </a:pPr>
            <a:r>
              <a:rPr lang="en-US" dirty="0"/>
              <a:t>The central idea is the binding of Satan and </a:t>
            </a:r>
            <a:r>
              <a:rPr lang="en-US" u="sng" dirty="0">
                <a:effectLst>
                  <a:outerShdw blurRad="38100" dist="38100" dir="2700000" algn="tl">
                    <a:srgbClr val="C0C0C0"/>
                  </a:outerShdw>
                </a:effectLst>
                <a:latin typeface="Arial Black" pitchFamily="34" charset="0"/>
              </a:rPr>
              <a:t>NOT</a:t>
            </a:r>
            <a:r>
              <a:rPr lang="en-US" dirty="0"/>
              <a:t> the 1000 yrs.</a:t>
            </a:r>
          </a:p>
          <a:p>
            <a:pPr lvl="1" eaLnBrk="1" hangingPunct="1">
              <a:defRPr/>
            </a:pPr>
            <a:r>
              <a:rPr lang="en-US" dirty="0"/>
              <a:t>John has shown the destruction of the “beast” and “false prophet”</a:t>
            </a:r>
          </a:p>
          <a:p>
            <a:pPr lvl="1" eaLnBrk="1" hangingPunct="1">
              <a:defRPr/>
            </a:pPr>
            <a:r>
              <a:rPr lang="en-US" dirty="0"/>
              <a:t>Now turns to their source: Satan</a:t>
            </a:r>
          </a:p>
        </p:txBody>
      </p:sp>
      <p:pic>
        <p:nvPicPr>
          <p:cNvPr id="5125" name="Picture 4" descr="jeoaxu2j[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1524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62AAF759-929A-461A-8EB1-47FAE6EBDB59}" type="slidenum">
              <a:rPr lang="en-US" altLang="en-US" sz="1400">
                <a:latin typeface="Arial" panose="020B0604020202020204" pitchFamily="34" charset="0"/>
              </a:rPr>
              <a:pPr eaLnBrk="1" hangingPunct="1"/>
              <a:t>30</a:t>
            </a:fld>
            <a:endParaRPr lang="en-US" altLang="en-US" sz="1400">
              <a:latin typeface="Arial" panose="020B0604020202020204" pitchFamily="34" charset="0"/>
            </a:endParaRPr>
          </a:p>
        </p:txBody>
      </p:sp>
      <p:sp>
        <p:nvSpPr>
          <p:cNvPr id="27651" name="Rectangle 2"/>
          <p:cNvSpPr>
            <a:spLocks noGrp="1" noChangeArrowheads="1"/>
          </p:cNvSpPr>
          <p:nvPr>
            <p:ph type="title"/>
          </p:nvPr>
        </p:nvSpPr>
        <p:spPr/>
        <p:txBody>
          <a:bodyPr/>
          <a:lstStyle/>
          <a:p>
            <a:pPr eaLnBrk="1" hangingPunct="1"/>
            <a:r>
              <a:rPr lang="en-US" altLang="en-US"/>
              <a:t>20:8 </a:t>
            </a:r>
            <a:r>
              <a:rPr lang="en-US" altLang="en-US">
                <a:latin typeface="Bauhaus 93" panose="04030905020B02020C02" pitchFamily="82" charset="0"/>
              </a:rPr>
              <a:t>“Gog and Magog”</a:t>
            </a:r>
          </a:p>
        </p:txBody>
      </p:sp>
      <p:sp>
        <p:nvSpPr>
          <p:cNvPr id="27652" name="Rectangle 3"/>
          <p:cNvSpPr>
            <a:spLocks noGrp="1" noChangeArrowheads="1"/>
          </p:cNvSpPr>
          <p:nvPr>
            <p:ph type="body" idx="1"/>
          </p:nvPr>
        </p:nvSpPr>
        <p:spPr/>
        <p:txBody>
          <a:bodyPr/>
          <a:lstStyle/>
          <a:p>
            <a:pPr eaLnBrk="1" hangingPunct="1"/>
            <a:r>
              <a:rPr lang="en-US" altLang="en-US" dirty="0"/>
              <a:t>Ezekiel 38, 39</a:t>
            </a:r>
          </a:p>
          <a:p>
            <a:pPr lvl="1" eaLnBrk="1" hangingPunct="1"/>
            <a:r>
              <a:rPr lang="en-US" altLang="en-US" dirty="0"/>
              <a:t>heathen (Gentile) nations against Israel</a:t>
            </a:r>
          </a:p>
          <a:p>
            <a:pPr eaLnBrk="1" hangingPunct="1"/>
            <a:r>
              <a:rPr lang="en-US" altLang="en-US" dirty="0"/>
              <a:t>Gog was prince of Rosh of the land of Magog </a:t>
            </a:r>
          </a:p>
          <a:p>
            <a:pPr lvl="1" eaLnBrk="1" hangingPunct="1"/>
            <a:r>
              <a:rPr lang="en-US" altLang="en-US" dirty="0"/>
              <a:t>nations that came through Japheth: Gen. 10:2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A9B0EF28-4A4C-462F-BE37-B7AAEC9031F8}" type="slidenum">
              <a:rPr lang="en-US" altLang="en-US" sz="1400">
                <a:latin typeface="Arial" panose="020B0604020202020204" pitchFamily="34" charset="0"/>
              </a:rPr>
              <a:pPr eaLnBrk="1" hangingPunct="1"/>
              <a:t>31</a:t>
            </a:fld>
            <a:endParaRPr lang="en-US" altLang="en-US" sz="1400">
              <a:latin typeface="Arial" panose="020B0604020202020204" pitchFamily="34" charset="0"/>
            </a:endParaRPr>
          </a:p>
        </p:txBody>
      </p:sp>
      <p:sp>
        <p:nvSpPr>
          <p:cNvPr id="28675" name="Rectangle 2"/>
          <p:cNvSpPr>
            <a:spLocks noGrp="1" noChangeArrowheads="1"/>
          </p:cNvSpPr>
          <p:nvPr>
            <p:ph type="title"/>
          </p:nvPr>
        </p:nvSpPr>
        <p:spPr/>
        <p:txBody>
          <a:bodyPr/>
          <a:lstStyle/>
          <a:p>
            <a:pPr eaLnBrk="1" hangingPunct="1"/>
            <a:r>
              <a:rPr lang="en-US" altLang="en-US"/>
              <a:t>20:8 </a:t>
            </a:r>
            <a:r>
              <a:rPr lang="en-US" altLang="en-US">
                <a:latin typeface="Bauhaus 93" panose="04030905020B02020C02" pitchFamily="82" charset="0"/>
              </a:rPr>
              <a:t>“Gog and Magog”</a:t>
            </a:r>
          </a:p>
        </p:txBody>
      </p:sp>
      <p:sp>
        <p:nvSpPr>
          <p:cNvPr id="28676" name="Rectangle 3"/>
          <p:cNvSpPr>
            <a:spLocks noGrp="1" noChangeArrowheads="1"/>
          </p:cNvSpPr>
          <p:nvPr>
            <p:ph type="body" idx="1"/>
          </p:nvPr>
        </p:nvSpPr>
        <p:spPr/>
        <p:txBody>
          <a:bodyPr/>
          <a:lstStyle/>
          <a:p>
            <a:pPr eaLnBrk="1" hangingPunct="1"/>
            <a:r>
              <a:rPr lang="en-US" altLang="en-US" dirty="0"/>
              <a:t>had with him multitudes of many nations (Ezek. 38:4-6)</a:t>
            </a:r>
          </a:p>
          <a:p>
            <a:pPr eaLnBrk="1" hangingPunct="1"/>
            <a:r>
              <a:rPr lang="en-US" altLang="en-US" dirty="0"/>
              <a:t>were going to attack a small defenseless Israel (38:11ff)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A9B0EF28-4A4C-462F-BE37-B7AAEC9031F8}" type="slidenum">
              <a:rPr lang="en-US" altLang="en-US" sz="1400">
                <a:latin typeface="Arial" panose="020B0604020202020204" pitchFamily="34" charset="0"/>
              </a:rPr>
              <a:pPr eaLnBrk="1" hangingPunct="1"/>
              <a:t>32</a:t>
            </a:fld>
            <a:endParaRPr lang="en-US" altLang="en-US" sz="1400">
              <a:latin typeface="Arial" panose="020B0604020202020204" pitchFamily="34" charset="0"/>
            </a:endParaRPr>
          </a:p>
        </p:txBody>
      </p:sp>
      <p:sp>
        <p:nvSpPr>
          <p:cNvPr id="28675" name="Rectangle 2"/>
          <p:cNvSpPr>
            <a:spLocks noGrp="1" noChangeArrowheads="1"/>
          </p:cNvSpPr>
          <p:nvPr>
            <p:ph type="title"/>
          </p:nvPr>
        </p:nvSpPr>
        <p:spPr/>
        <p:txBody>
          <a:bodyPr/>
          <a:lstStyle/>
          <a:p>
            <a:pPr eaLnBrk="1" hangingPunct="1"/>
            <a:r>
              <a:rPr lang="en-US" altLang="en-US"/>
              <a:t>20:8 </a:t>
            </a:r>
            <a:r>
              <a:rPr lang="en-US" altLang="en-US">
                <a:latin typeface="Bauhaus 93" panose="04030905020B02020C02" pitchFamily="82" charset="0"/>
              </a:rPr>
              <a:t>“Gog and Magog”</a:t>
            </a:r>
          </a:p>
        </p:txBody>
      </p:sp>
      <p:sp>
        <p:nvSpPr>
          <p:cNvPr id="28676" name="Rectangle 3"/>
          <p:cNvSpPr>
            <a:spLocks noGrp="1" noChangeArrowheads="1"/>
          </p:cNvSpPr>
          <p:nvPr>
            <p:ph type="body" idx="1"/>
          </p:nvPr>
        </p:nvSpPr>
        <p:spPr/>
        <p:txBody>
          <a:bodyPr/>
          <a:lstStyle/>
          <a:p>
            <a:pPr eaLnBrk="1" hangingPunct="1"/>
            <a:r>
              <a:rPr lang="en-US" altLang="en-US" dirty="0"/>
              <a:t>in </a:t>
            </a:r>
            <a:r>
              <a:rPr lang="en-US" altLang="en-US" i="1" dirty="0"/>
              <a:t>Revelation,</a:t>
            </a:r>
            <a:r>
              <a:rPr lang="en-US" altLang="en-US" dirty="0"/>
              <a:t> ‘Gog’ represents the masses of all spiritual enemies of God</a:t>
            </a:r>
          </a:p>
          <a:p>
            <a:pPr lvl="1" eaLnBrk="1" hangingPunct="1"/>
            <a:r>
              <a:rPr lang="en-US" altLang="en-US" dirty="0"/>
              <a:t>number as the sand of the sea</a:t>
            </a:r>
          </a:p>
          <a:p>
            <a:pPr lvl="1" eaLnBrk="1" hangingPunct="1"/>
            <a:r>
              <a:rPr lang="en-US" altLang="en-US" dirty="0"/>
              <a:t>as compared and contrasted with the promise that came down through Abraham (Gen. 32:12)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8BA102D2-C61D-4139-BE80-9A0D1F323D30}" type="slidenum">
              <a:rPr lang="en-US" altLang="en-US" sz="1400">
                <a:latin typeface="Arial" panose="020B0604020202020204" pitchFamily="34" charset="0"/>
              </a:rPr>
              <a:pPr eaLnBrk="1" hangingPunct="1"/>
              <a:t>33</a:t>
            </a:fld>
            <a:endParaRPr lang="en-US" altLang="en-US" sz="1400">
              <a:latin typeface="Arial" panose="020B0604020202020204" pitchFamily="34" charset="0"/>
            </a:endParaRPr>
          </a:p>
        </p:txBody>
      </p:sp>
      <p:sp>
        <p:nvSpPr>
          <p:cNvPr id="29699" name="Rectangle 2"/>
          <p:cNvSpPr>
            <a:spLocks noGrp="1" noChangeArrowheads="1"/>
          </p:cNvSpPr>
          <p:nvPr>
            <p:ph type="title"/>
          </p:nvPr>
        </p:nvSpPr>
        <p:spPr/>
        <p:txBody>
          <a:bodyPr/>
          <a:lstStyle/>
          <a:p>
            <a:pPr eaLnBrk="1" hangingPunct="1"/>
            <a:r>
              <a:rPr lang="en-US" altLang="en-US"/>
              <a:t>20:8 </a:t>
            </a:r>
            <a:r>
              <a:rPr lang="en-US" altLang="en-US">
                <a:latin typeface="Bauhaus 93" panose="04030905020B02020C02" pitchFamily="82" charset="0"/>
              </a:rPr>
              <a:t>“Gog and Magog”</a:t>
            </a:r>
          </a:p>
        </p:txBody>
      </p:sp>
      <p:sp>
        <p:nvSpPr>
          <p:cNvPr id="29700" name="Rectangle 3"/>
          <p:cNvSpPr>
            <a:spLocks noGrp="1" noChangeArrowheads="1"/>
          </p:cNvSpPr>
          <p:nvPr>
            <p:ph type="body" idx="1"/>
          </p:nvPr>
        </p:nvSpPr>
        <p:spPr>
          <a:xfrm>
            <a:off x="1371600" y="2209800"/>
            <a:ext cx="7620000" cy="4191000"/>
          </a:xfrm>
        </p:spPr>
        <p:txBody>
          <a:bodyPr/>
          <a:lstStyle/>
          <a:p>
            <a:pPr marL="0" indent="0" eaLnBrk="1" hangingPunct="1">
              <a:buNone/>
            </a:pPr>
            <a:r>
              <a:rPr lang="en-US" altLang="en-US" dirty="0"/>
              <a:t>DO NOT </a:t>
            </a:r>
            <a:r>
              <a:rPr lang="en-US" altLang="en-US" b="0" i="1" dirty="0">
                <a:latin typeface="Arial Black" panose="020B0A04020102020204" pitchFamily="34" charset="0"/>
              </a:rPr>
              <a:t>CONFUSE</a:t>
            </a:r>
            <a:r>
              <a:rPr lang="en-US" altLang="en-US" dirty="0"/>
              <a:t> THE WARFARE</a:t>
            </a:r>
          </a:p>
          <a:p>
            <a:pPr eaLnBrk="1" hangingPunct="1"/>
            <a:r>
              <a:rPr lang="en-US" altLang="en-US" dirty="0"/>
              <a:t>the church doesn’t engage in </a:t>
            </a:r>
            <a:r>
              <a:rPr lang="en-US" altLang="en-US" i="1" dirty="0"/>
              <a:t>carnal</a:t>
            </a:r>
            <a:r>
              <a:rPr lang="en-US" altLang="en-US" dirty="0"/>
              <a:t> warfare (cf. 2 Cor. 10:4)</a:t>
            </a:r>
          </a:p>
          <a:p>
            <a:pPr eaLnBrk="1" hangingPunct="1"/>
            <a:r>
              <a:rPr lang="en-US" altLang="en-US" dirty="0"/>
              <a:t>unlike the OT, “Gog’s” campaign against the church in the </a:t>
            </a:r>
            <a:r>
              <a:rPr lang="en-US" altLang="en-US" i="1" dirty="0"/>
              <a:t>Revelation</a:t>
            </a:r>
            <a:r>
              <a:rPr lang="en-US" altLang="en-US" dirty="0"/>
              <a:t> is primarily moral and spiritual </a:t>
            </a:r>
          </a:p>
          <a:p>
            <a:pPr lvl="1" eaLnBrk="1" hangingPunct="1"/>
            <a:r>
              <a:rPr lang="en-US" altLang="en-US" dirty="0"/>
              <a:t>we must fight the “good fight” of faith (2 Tim. 4:7)</a:t>
            </a:r>
          </a:p>
        </p:txBody>
      </p:sp>
      <p:pic>
        <p:nvPicPr>
          <p:cNvPr id="29701" name="Picture 5" descr="k_3bihj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809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8AB325C4-A057-48AC-9300-D9E91B83FB21}" type="slidenum">
              <a:rPr lang="en-US" altLang="en-US" sz="1400">
                <a:latin typeface="Arial" panose="020B0604020202020204" pitchFamily="34" charset="0"/>
              </a:rPr>
              <a:pPr eaLnBrk="1" hangingPunct="1"/>
              <a:t>34</a:t>
            </a:fld>
            <a:endParaRPr lang="en-US" altLang="en-US" sz="1400">
              <a:latin typeface="Arial" panose="020B0604020202020204" pitchFamily="34" charset="0"/>
            </a:endParaRPr>
          </a:p>
        </p:txBody>
      </p:sp>
      <p:sp>
        <p:nvSpPr>
          <p:cNvPr id="30723" name="Rectangle 2"/>
          <p:cNvSpPr>
            <a:spLocks noGrp="1" noChangeArrowheads="1"/>
          </p:cNvSpPr>
          <p:nvPr>
            <p:ph type="title"/>
          </p:nvPr>
        </p:nvSpPr>
        <p:spPr/>
        <p:txBody>
          <a:bodyPr/>
          <a:lstStyle/>
          <a:p>
            <a:pPr eaLnBrk="1" hangingPunct="1"/>
            <a:r>
              <a:rPr lang="en-US" altLang="en-US"/>
              <a:t>Revelation 20:9</a:t>
            </a:r>
          </a:p>
        </p:txBody>
      </p:sp>
      <p:sp>
        <p:nvSpPr>
          <p:cNvPr id="33795" name="Rectangle 3"/>
          <p:cNvSpPr>
            <a:spLocks noGrp="1" noChangeArrowheads="1"/>
          </p:cNvSpPr>
          <p:nvPr>
            <p:ph type="body" idx="1"/>
          </p:nvPr>
        </p:nvSpPr>
        <p:spPr/>
        <p:txBody>
          <a:bodyPr/>
          <a:lstStyle/>
          <a:p>
            <a:pPr eaLnBrk="1" hangingPunct="1"/>
            <a:r>
              <a:rPr lang="en-US" altLang="en-US" sz="3600" dirty="0"/>
              <a:t>pictured as surrounding the camp and city of saints</a:t>
            </a:r>
          </a:p>
          <a:p>
            <a:pPr lvl="1" eaLnBrk="1" hangingPunct="1"/>
            <a:r>
              <a:rPr lang="en-US" altLang="en-US" sz="3200" dirty="0"/>
              <a:t>image of that of an army surrounding a city</a:t>
            </a:r>
          </a:p>
          <a:p>
            <a:pPr eaLnBrk="1" hangingPunct="1"/>
            <a:r>
              <a:rPr lang="en-US" altLang="en-US" sz="3600" dirty="0"/>
              <a:t>looks bleak for the church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p:cTn id="14" dur="1000" fill="hold"/>
                                        <p:tgtEl>
                                          <p:spTgt spid="3379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37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37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1000" fill="hold"/>
                                        <p:tgtEl>
                                          <p:spTgt spid="3379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887C2FE0-3CB9-4ECF-8AD0-BDDB4B1BEA9A}" type="slidenum">
              <a:rPr lang="en-US" altLang="en-US" sz="1400">
                <a:latin typeface="Arial" panose="020B0604020202020204" pitchFamily="34" charset="0"/>
              </a:rPr>
              <a:pPr eaLnBrk="1" hangingPunct="1"/>
              <a:t>35</a:t>
            </a:fld>
            <a:endParaRPr lang="en-US" altLang="en-US" sz="1400">
              <a:latin typeface="Arial" panose="020B0604020202020204" pitchFamily="34" charset="0"/>
            </a:endParaRPr>
          </a:p>
        </p:txBody>
      </p:sp>
      <p:sp>
        <p:nvSpPr>
          <p:cNvPr id="31748" name="Rectangle 3"/>
          <p:cNvSpPr>
            <a:spLocks noGrp="1" noChangeArrowheads="1"/>
          </p:cNvSpPr>
          <p:nvPr>
            <p:ph type="body" idx="1"/>
          </p:nvPr>
        </p:nvSpPr>
        <p:spPr/>
        <p:txBody>
          <a:bodyPr/>
          <a:lstStyle/>
          <a:p>
            <a:pPr marL="0" indent="0" eaLnBrk="1" hangingPunct="1">
              <a:buNone/>
            </a:pPr>
            <a:r>
              <a:rPr lang="en-US" altLang="en-US" sz="2800" dirty="0"/>
              <a:t>Many forms to oppose God’s people</a:t>
            </a:r>
          </a:p>
          <a:p>
            <a:pPr eaLnBrk="1" hangingPunct="1"/>
            <a:r>
              <a:rPr lang="en-US" altLang="en-US" sz="2800" dirty="0"/>
              <a:t>uses nations like Rome</a:t>
            </a:r>
          </a:p>
          <a:p>
            <a:pPr eaLnBrk="1" hangingPunct="1"/>
            <a:r>
              <a:rPr lang="en-US" altLang="en-US" sz="2800" dirty="0"/>
              <a:t>uses heresies to create apostate churches: denominationalism</a:t>
            </a:r>
          </a:p>
          <a:p>
            <a:pPr eaLnBrk="1" hangingPunct="1"/>
            <a:r>
              <a:rPr lang="en-US" altLang="en-US" sz="2800" dirty="0"/>
              <a:t>uses evolution to contradict God’s word and authority</a:t>
            </a:r>
          </a:p>
          <a:p>
            <a:pPr lvl="1" eaLnBrk="1" hangingPunct="1"/>
            <a:r>
              <a:rPr lang="en-US" altLang="en-US" sz="2400" dirty="0"/>
              <a:t>replace the Creator with one like the image of a man or beast</a:t>
            </a:r>
          </a:p>
        </p:txBody>
      </p:sp>
      <p:pic>
        <p:nvPicPr>
          <p:cNvPr id="3" name="Picture 2"/>
          <p:cNvPicPr>
            <a:picLocks noChangeAspect="1"/>
          </p:cNvPicPr>
          <p:nvPr/>
        </p:nvPicPr>
        <p:blipFill>
          <a:blip r:embed="rId2"/>
          <a:stretch>
            <a:fillRect/>
          </a:stretch>
        </p:blipFill>
        <p:spPr>
          <a:xfrm>
            <a:off x="1516255" y="766230"/>
            <a:ext cx="6761050" cy="1146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51675DF3-FA2F-4D2D-9A69-F5F65FB9B3F8}" type="slidenum">
              <a:rPr lang="en-US" altLang="en-US" sz="1400">
                <a:latin typeface="Arial" panose="020B0604020202020204" pitchFamily="34" charset="0"/>
              </a:rPr>
              <a:pPr eaLnBrk="1" hangingPunct="1"/>
              <a:t>36</a:t>
            </a:fld>
            <a:endParaRPr lang="en-US" altLang="en-US" sz="1400">
              <a:latin typeface="Arial" panose="020B0604020202020204" pitchFamily="34" charset="0"/>
            </a:endParaRPr>
          </a:p>
        </p:txBody>
      </p:sp>
      <p:sp>
        <p:nvSpPr>
          <p:cNvPr id="32772" name="Rectangle 3"/>
          <p:cNvSpPr>
            <a:spLocks noGrp="1" noChangeArrowheads="1"/>
          </p:cNvSpPr>
          <p:nvPr>
            <p:ph type="body" idx="1"/>
          </p:nvPr>
        </p:nvSpPr>
        <p:spPr/>
        <p:txBody>
          <a:bodyPr/>
          <a:lstStyle/>
          <a:p>
            <a:pPr eaLnBrk="1" hangingPunct="1"/>
            <a:r>
              <a:rPr lang="en-US" altLang="en-US" dirty="0"/>
              <a:t>uses humanism</a:t>
            </a:r>
          </a:p>
          <a:p>
            <a:pPr lvl="1" eaLnBrk="1" hangingPunct="1"/>
            <a:r>
              <a:rPr lang="en-US" altLang="en-US" dirty="0"/>
              <a:t>man, independent of God determines truth</a:t>
            </a:r>
          </a:p>
          <a:p>
            <a:pPr eaLnBrk="1" hangingPunct="1"/>
            <a:r>
              <a:rPr lang="en-US" altLang="en-US" dirty="0"/>
              <a:t>uses divorce</a:t>
            </a:r>
          </a:p>
          <a:p>
            <a:pPr lvl="1" eaLnBrk="1" hangingPunct="1"/>
            <a:r>
              <a:rPr lang="en-US" altLang="en-US" dirty="0"/>
              <a:t>to decay a society with immorality and violence (Mal. 2:16)</a:t>
            </a:r>
          </a:p>
        </p:txBody>
      </p:sp>
      <p:pic>
        <p:nvPicPr>
          <p:cNvPr id="6" name="Picture 5"/>
          <p:cNvPicPr>
            <a:picLocks noChangeAspect="1"/>
          </p:cNvPicPr>
          <p:nvPr/>
        </p:nvPicPr>
        <p:blipFill>
          <a:blip r:embed="rId2"/>
          <a:stretch>
            <a:fillRect/>
          </a:stretch>
        </p:blipFill>
        <p:spPr>
          <a:xfrm>
            <a:off x="1516255" y="766230"/>
            <a:ext cx="6761050" cy="1146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9A83126A-2ED2-4F54-8729-A419EFA36109}" type="slidenum">
              <a:rPr lang="en-US" altLang="en-US" sz="1400">
                <a:latin typeface="Arial" panose="020B0604020202020204" pitchFamily="34" charset="0"/>
              </a:rPr>
              <a:pPr eaLnBrk="1" hangingPunct="1"/>
              <a:t>37</a:t>
            </a:fld>
            <a:endParaRPr lang="en-US" altLang="en-US" sz="1400">
              <a:latin typeface="Arial" panose="020B0604020202020204" pitchFamily="34" charset="0"/>
            </a:endParaRPr>
          </a:p>
        </p:txBody>
      </p:sp>
      <p:sp>
        <p:nvSpPr>
          <p:cNvPr id="33796" name="Rectangle 3"/>
          <p:cNvSpPr>
            <a:spLocks noGrp="1" noChangeArrowheads="1"/>
          </p:cNvSpPr>
          <p:nvPr>
            <p:ph type="body" idx="1"/>
          </p:nvPr>
        </p:nvSpPr>
        <p:spPr/>
        <p:txBody>
          <a:bodyPr/>
          <a:lstStyle/>
          <a:p>
            <a:pPr eaLnBrk="1" hangingPunct="1"/>
            <a:r>
              <a:rPr lang="en-US" altLang="en-US" dirty="0"/>
              <a:t>replaces the family unit with a perversion: homosexual, polygamous, degradation of women</a:t>
            </a:r>
          </a:p>
          <a:p>
            <a:pPr eaLnBrk="1" hangingPunct="1"/>
            <a:r>
              <a:rPr lang="en-US" altLang="en-US" dirty="0"/>
              <a:t>replaces Christianity with other forms of religion: Islam</a:t>
            </a:r>
          </a:p>
        </p:txBody>
      </p:sp>
      <p:pic>
        <p:nvPicPr>
          <p:cNvPr id="6" name="Picture 5"/>
          <p:cNvPicPr>
            <a:picLocks noChangeAspect="1"/>
          </p:cNvPicPr>
          <p:nvPr/>
        </p:nvPicPr>
        <p:blipFill>
          <a:blip r:embed="rId3"/>
          <a:stretch>
            <a:fillRect/>
          </a:stretch>
        </p:blipFill>
        <p:spPr>
          <a:xfrm>
            <a:off x="1516255" y="766230"/>
            <a:ext cx="6761050" cy="1146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E50F4F84-56AD-40B2-9D2A-461429DEA24B}" type="slidenum">
              <a:rPr lang="en-US" altLang="en-US" sz="1400">
                <a:latin typeface="Arial" panose="020B0604020202020204" pitchFamily="34" charset="0"/>
              </a:rPr>
              <a:pPr eaLnBrk="1" hangingPunct="1"/>
              <a:t>38</a:t>
            </a:fld>
            <a:endParaRPr lang="en-US" altLang="en-US" sz="1400">
              <a:latin typeface="Arial" panose="020B0604020202020204" pitchFamily="34" charset="0"/>
            </a:endParaRPr>
          </a:p>
        </p:txBody>
      </p:sp>
      <p:sp>
        <p:nvSpPr>
          <p:cNvPr id="34819" name="Rectangle 2"/>
          <p:cNvSpPr>
            <a:spLocks noGrp="1" noChangeArrowheads="1"/>
          </p:cNvSpPr>
          <p:nvPr>
            <p:ph type="title"/>
          </p:nvPr>
        </p:nvSpPr>
        <p:spPr/>
        <p:txBody>
          <a:bodyPr/>
          <a:lstStyle/>
          <a:p>
            <a:pPr eaLnBrk="1" hangingPunct="1"/>
            <a:r>
              <a:rPr lang="en-US" altLang="en-US"/>
              <a:t>Revelation 20:10</a:t>
            </a:r>
          </a:p>
        </p:txBody>
      </p:sp>
      <p:sp>
        <p:nvSpPr>
          <p:cNvPr id="34820" name="Rectangle 3"/>
          <p:cNvSpPr>
            <a:spLocks noGrp="1" noChangeArrowheads="1"/>
          </p:cNvSpPr>
          <p:nvPr>
            <p:ph type="body" idx="1"/>
          </p:nvPr>
        </p:nvSpPr>
        <p:spPr>
          <a:xfrm>
            <a:off x="1993900" y="2209800"/>
            <a:ext cx="6762750" cy="4648200"/>
          </a:xfrm>
        </p:spPr>
        <p:txBody>
          <a:bodyPr/>
          <a:lstStyle/>
          <a:p>
            <a:pPr marL="0" indent="0" eaLnBrk="1" hangingPunct="1">
              <a:buNone/>
            </a:pPr>
            <a:r>
              <a:rPr lang="en-US" altLang="en-US" sz="3600" dirty="0"/>
              <a:t>the devil’s demise: cast into the lake of fire</a:t>
            </a:r>
          </a:p>
          <a:p>
            <a:pPr eaLnBrk="1" hangingPunct="1"/>
            <a:r>
              <a:rPr lang="en-US" altLang="en-US" dirty="0"/>
              <a:t>question 6</a:t>
            </a:r>
          </a:p>
          <a:p>
            <a:pPr eaLnBrk="1" hangingPunct="1"/>
            <a:r>
              <a:rPr lang="en-US" altLang="en-US" dirty="0"/>
              <a:t>eternally punished</a:t>
            </a:r>
          </a:p>
          <a:p>
            <a:pPr eaLnBrk="1" hangingPunct="1"/>
            <a:r>
              <a:rPr lang="en-US" altLang="en-US" dirty="0"/>
              <a:t>given same place as his allies (cf. 19:20)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526EC615-698E-46D0-AFC6-BA1817448BF3}" type="slidenum">
              <a:rPr lang="en-US" altLang="en-US" sz="1400">
                <a:latin typeface="Arial" panose="020B0604020202020204" pitchFamily="34" charset="0"/>
              </a:rPr>
              <a:pPr eaLnBrk="1" hangingPunct="1"/>
              <a:t>39</a:t>
            </a:fld>
            <a:endParaRPr lang="en-US" altLang="en-US" sz="1400">
              <a:latin typeface="Arial" panose="020B0604020202020204" pitchFamily="34" charset="0"/>
            </a:endParaRPr>
          </a:p>
        </p:txBody>
      </p:sp>
      <p:sp>
        <p:nvSpPr>
          <p:cNvPr id="35843" name="Rectangle 2"/>
          <p:cNvSpPr>
            <a:spLocks noGrp="1" noChangeArrowheads="1"/>
          </p:cNvSpPr>
          <p:nvPr>
            <p:ph type="title"/>
          </p:nvPr>
        </p:nvSpPr>
        <p:spPr/>
        <p:txBody>
          <a:bodyPr/>
          <a:lstStyle/>
          <a:p>
            <a:pPr eaLnBrk="1" hangingPunct="1"/>
            <a:r>
              <a:rPr lang="en-US" altLang="en-US"/>
              <a:t>Revelation 20:10</a:t>
            </a:r>
          </a:p>
        </p:txBody>
      </p:sp>
      <p:sp>
        <p:nvSpPr>
          <p:cNvPr id="35844" name="Rectangle 3"/>
          <p:cNvSpPr>
            <a:spLocks noGrp="1" noChangeArrowheads="1"/>
          </p:cNvSpPr>
          <p:nvPr>
            <p:ph type="body" idx="1"/>
          </p:nvPr>
        </p:nvSpPr>
        <p:spPr>
          <a:xfrm>
            <a:off x="1993900" y="1828800"/>
            <a:ext cx="6762750" cy="4648200"/>
          </a:xfrm>
        </p:spPr>
        <p:txBody>
          <a:bodyPr/>
          <a:lstStyle/>
          <a:p>
            <a:pPr eaLnBrk="1" hangingPunct="1"/>
            <a:r>
              <a:rPr lang="en-US" altLang="en-US" dirty="0"/>
              <a:t>all who reject Jesus will find themselves in this same place (Matt. 25:41; Rev. 20:15; 21:8)</a:t>
            </a:r>
          </a:p>
          <a:p>
            <a:pPr eaLnBrk="1" hangingPunct="1"/>
            <a:r>
              <a:rPr lang="en-US" altLang="en-US" dirty="0"/>
              <a:t>the righteous will inherit eternal life (Matt. 21:46)</a:t>
            </a:r>
          </a:p>
          <a:p>
            <a:pPr eaLnBrk="1" hangingPunct="1"/>
            <a:r>
              <a:rPr lang="en-US" altLang="en-US" dirty="0"/>
              <a:t>when Satan is cast into this lake, the church will be left with no enemy standing before 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7D24C308-C2F9-4809-BC7B-4171BE6A61AD}" type="slidenum">
              <a:rPr lang="en-US" altLang="en-US" sz="1400">
                <a:latin typeface="Arial" panose="020B0604020202020204" pitchFamily="34" charset="0"/>
              </a:rPr>
              <a:pPr eaLnBrk="1" hangingPunct="1"/>
              <a:t>4</a:t>
            </a:fld>
            <a:endParaRPr lang="en-US" altLang="en-US" sz="1400">
              <a:latin typeface="Arial" panose="020B0604020202020204" pitchFamily="34" charset="0"/>
            </a:endParaRPr>
          </a:p>
        </p:txBody>
      </p:sp>
      <p:sp>
        <p:nvSpPr>
          <p:cNvPr id="6147" name="Rectangle 2"/>
          <p:cNvSpPr>
            <a:spLocks noGrp="1" noChangeArrowheads="1"/>
          </p:cNvSpPr>
          <p:nvPr>
            <p:ph type="title"/>
          </p:nvPr>
        </p:nvSpPr>
        <p:spPr/>
        <p:txBody>
          <a:bodyPr/>
          <a:lstStyle/>
          <a:p>
            <a:pPr eaLnBrk="1" hangingPunct="1"/>
            <a:r>
              <a:rPr lang="en-US" altLang="en-US"/>
              <a:t>20:1-6</a:t>
            </a:r>
          </a:p>
        </p:txBody>
      </p:sp>
      <p:sp>
        <p:nvSpPr>
          <p:cNvPr id="6148" name="Rectangle 3"/>
          <p:cNvSpPr>
            <a:spLocks noGrp="1" noChangeArrowheads="1"/>
          </p:cNvSpPr>
          <p:nvPr>
            <p:ph type="body" idx="1"/>
          </p:nvPr>
        </p:nvSpPr>
        <p:spPr>
          <a:xfrm>
            <a:off x="1828800" y="2209800"/>
            <a:ext cx="6927850" cy="3827463"/>
          </a:xfrm>
        </p:spPr>
        <p:txBody>
          <a:bodyPr/>
          <a:lstStyle/>
          <a:p>
            <a:pPr eaLnBrk="1" hangingPunct="1"/>
            <a:r>
              <a:rPr lang="en-US" altLang="en-US" dirty="0"/>
              <a:t>more speculation regarding this passage than most others in the Bible</a:t>
            </a:r>
          </a:p>
          <a:p>
            <a:pPr eaLnBrk="1" hangingPunct="1"/>
            <a:r>
              <a:rPr lang="en-US" altLang="en-US" dirty="0"/>
              <a:t>men have imported premillennial postulations </a:t>
            </a:r>
            <a:r>
              <a:rPr lang="en-US" altLang="en-US" i="1" dirty="0"/>
              <a:t>to</a:t>
            </a:r>
            <a:r>
              <a:rPr lang="en-US" altLang="en-US" dirty="0"/>
              <a:t> this passage</a:t>
            </a:r>
          </a:p>
          <a:p>
            <a:pPr lvl="1" eaLnBrk="1" hangingPunct="1"/>
            <a:r>
              <a:rPr lang="en-US" altLang="en-US" dirty="0"/>
              <a:t>cannot take premillennialism </a:t>
            </a:r>
            <a:r>
              <a:rPr lang="en-US" altLang="en-US" i="1" dirty="0"/>
              <a:t>out</a:t>
            </a:r>
            <a:r>
              <a:rPr lang="en-US" altLang="en-US" dirty="0"/>
              <a:t> because the Bible doesn’t teach such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r>
              <a:rPr lang="en-US" altLang="en-US" sz="6000">
                <a:latin typeface="Arial Black" panose="020B0A04020102020204" pitchFamily="34" charset="0"/>
              </a:rPr>
              <a:t>Judgment Day</a:t>
            </a:r>
          </a:p>
        </p:txBody>
      </p:sp>
      <p:sp>
        <p:nvSpPr>
          <p:cNvPr id="36867" name="Rectangle 5"/>
          <p:cNvSpPr>
            <a:spLocks noGrp="1" noChangeArrowheads="1"/>
          </p:cNvSpPr>
          <p:nvPr>
            <p:ph type="subTitle" idx="1"/>
          </p:nvPr>
        </p:nvSpPr>
        <p:spPr/>
        <p:txBody>
          <a:bodyPr/>
          <a:lstStyle/>
          <a:p>
            <a:pPr eaLnBrk="1" hangingPunct="1"/>
            <a:r>
              <a:rPr lang="en-US" altLang="en-US"/>
              <a:t>Revelation 20:11-15</a:t>
            </a:r>
          </a:p>
        </p:txBody>
      </p:sp>
      <p:sp>
        <p:nvSpPr>
          <p:cNvPr id="2" name="TextBox 1"/>
          <p:cNvSpPr txBox="1"/>
          <p:nvPr/>
        </p:nvSpPr>
        <p:spPr>
          <a:xfrm>
            <a:off x="3808810" y="5257800"/>
            <a:ext cx="1526380" cy="461665"/>
          </a:xfrm>
          <a:prstGeom prst="rect">
            <a:avLst/>
          </a:prstGeom>
          <a:noFill/>
        </p:spPr>
        <p:txBody>
          <a:bodyPr wrap="none" rtlCol="0">
            <a:spAutoFit/>
          </a:bodyPr>
          <a:lstStyle/>
          <a:p>
            <a:pPr algn="ctr"/>
            <a:r>
              <a:rPr lang="en-US" dirty="0"/>
              <a:t>Question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1B64A666-0908-4A22-A4A3-1C60984A6839}" type="slidenum">
              <a:rPr lang="en-US" altLang="en-US" sz="1400">
                <a:latin typeface="Arial" panose="020B0604020202020204" pitchFamily="34" charset="0"/>
              </a:rPr>
              <a:pPr eaLnBrk="1" hangingPunct="1"/>
              <a:t>41</a:t>
            </a:fld>
            <a:endParaRPr lang="en-US" altLang="en-US" sz="1400">
              <a:latin typeface="Arial" panose="020B0604020202020204" pitchFamily="34" charset="0"/>
            </a:endParaRPr>
          </a:p>
        </p:txBody>
      </p:sp>
      <p:sp>
        <p:nvSpPr>
          <p:cNvPr id="37891" name="Text Box 5"/>
          <p:cNvSpPr txBox="1">
            <a:spLocks noChangeArrowheads="1"/>
          </p:cNvSpPr>
          <p:nvPr/>
        </p:nvSpPr>
        <p:spPr bwMode="auto">
          <a:xfrm>
            <a:off x="1676400" y="976313"/>
            <a:ext cx="75438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spcBef>
                <a:spcPct val="50000"/>
              </a:spcBef>
            </a:pPr>
            <a:r>
              <a:rPr lang="en-US" altLang="en-US" sz="3000"/>
              <a:t>“The great tribunal of Christ is now seen. The present system will end. The </a:t>
            </a:r>
            <a:r>
              <a:rPr lang="en-US" altLang="en-US" sz="3000" b="1"/>
              <a:t>heaven and earth fled away</a:t>
            </a:r>
            <a:r>
              <a:rPr lang="en-US" altLang="en-US" sz="3000"/>
              <a:t> indicates that they will no longer exist as we now know them (2 Pet. 3:10-13). Although the theme of Revelation is concerned with ‘things which must shortly come to pass’ it is within the context of assuring saints of their future destiny to include in this closing section a description of man’s eternal destiny.” </a:t>
            </a:r>
            <a:br>
              <a:rPr lang="en-US" altLang="en-US" sz="3000"/>
            </a:br>
            <a:endParaRPr lang="en-US" altLang="en-US" sz="3000"/>
          </a:p>
          <a:p>
            <a:pPr algn="r" eaLnBrk="1" hangingPunct="1">
              <a:spcBef>
                <a:spcPct val="50000"/>
              </a:spcBef>
            </a:pPr>
            <a:r>
              <a:rPr lang="en-US" altLang="en-US" sz="2000"/>
              <a:t>Harkrider, Robert, </a:t>
            </a:r>
            <a:r>
              <a:rPr lang="en-US" altLang="en-US" sz="2000" i="1"/>
              <a:t>Truth Commentary, Revelation</a:t>
            </a:r>
            <a:r>
              <a:rPr lang="en-US" altLang="en-US" sz="2000"/>
              <a:t>, p. 235.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325B3AAE-1969-49E2-A18D-FBB59DC071DB}" type="slidenum">
              <a:rPr lang="en-US" altLang="en-US" sz="1400">
                <a:latin typeface="Arial" panose="020B0604020202020204" pitchFamily="34" charset="0"/>
              </a:rPr>
              <a:pPr eaLnBrk="1" hangingPunct="1"/>
              <a:t>42</a:t>
            </a:fld>
            <a:endParaRPr lang="en-US" altLang="en-US" sz="1400">
              <a:latin typeface="Arial" panose="020B0604020202020204" pitchFamily="34" charset="0"/>
            </a:endParaRPr>
          </a:p>
        </p:txBody>
      </p:sp>
      <p:sp>
        <p:nvSpPr>
          <p:cNvPr id="38915" name="Rectangle 2"/>
          <p:cNvSpPr>
            <a:spLocks noGrp="1" noChangeArrowheads="1"/>
          </p:cNvSpPr>
          <p:nvPr>
            <p:ph type="title"/>
          </p:nvPr>
        </p:nvSpPr>
        <p:spPr/>
        <p:txBody>
          <a:bodyPr/>
          <a:lstStyle/>
          <a:p>
            <a:pPr eaLnBrk="1" hangingPunct="1"/>
            <a:r>
              <a:rPr lang="en-US" altLang="en-US"/>
              <a:t>8 Roles In Revelation</a:t>
            </a:r>
          </a:p>
        </p:txBody>
      </p:sp>
      <p:sp>
        <p:nvSpPr>
          <p:cNvPr id="38916" name="Rectangle 3"/>
          <p:cNvSpPr>
            <a:spLocks noGrp="1" noChangeArrowheads="1"/>
          </p:cNvSpPr>
          <p:nvPr>
            <p:ph type="body" idx="1"/>
          </p:nvPr>
        </p:nvSpPr>
        <p:spPr>
          <a:xfrm>
            <a:off x="2133600" y="2286000"/>
            <a:ext cx="7010400" cy="3962400"/>
          </a:xfrm>
        </p:spPr>
        <p:txBody>
          <a:bodyPr/>
          <a:lstStyle/>
          <a:p>
            <a:pPr marL="514350" indent="-514350" eaLnBrk="1" hangingPunct="1">
              <a:lnSpc>
                <a:spcPct val="90000"/>
              </a:lnSpc>
              <a:buFont typeface="+mj-lt"/>
              <a:buAutoNum type="arabicPeriod"/>
            </a:pPr>
            <a:r>
              <a:rPr lang="en-US" altLang="en-US" dirty="0"/>
              <a:t>The Lamb, our redeemer </a:t>
            </a:r>
            <a:br>
              <a:rPr lang="en-US" altLang="en-US" dirty="0"/>
            </a:br>
            <a:r>
              <a:rPr lang="en-US" altLang="en-US" dirty="0"/>
              <a:t>(1:5; 5:6-12; 7:14ff; 12:11; 19:7)</a:t>
            </a:r>
          </a:p>
          <a:p>
            <a:pPr marL="514350" indent="-514350" eaLnBrk="1" hangingPunct="1">
              <a:lnSpc>
                <a:spcPct val="90000"/>
              </a:lnSpc>
              <a:buFont typeface="+mj-lt"/>
              <a:buAutoNum type="arabicPeriod"/>
            </a:pPr>
            <a:r>
              <a:rPr lang="en-US" altLang="en-US" dirty="0"/>
              <a:t>The Lamb, our groom (19:7; 21:9)</a:t>
            </a:r>
          </a:p>
          <a:p>
            <a:pPr marL="514350" indent="-514350" eaLnBrk="1" hangingPunct="1">
              <a:lnSpc>
                <a:spcPct val="90000"/>
              </a:lnSpc>
              <a:buFont typeface="+mj-lt"/>
              <a:buAutoNum type="arabicPeriod"/>
            </a:pPr>
            <a:r>
              <a:rPr lang="en-US" altLang="en-US" dirty="0"/>
              <a:t>The Lamb, our warrior </a:t>
            </a:r>
            <a:br>
              <a:rPr lang="en-US" altLang="en-US" dirty="0"/>
            </a:br>
            <a:r>
              <a:rPr lang="en-US" altLang="en-US" dirty="0"/>
              <a:t>(14:10; 17:14; 19:11ff)</a:t>
            </a:r>
          </a:p>
          <a:p>
            <a:pPr marL="514350" indent="-514350" eaLnBrk="1" hangingPunct="1">
              <a:lnSpc>
                <a:spcPct val="90000"/>
              </a:lnSpc>
              <a:buFont typeface="+mj-lt"/>
              <a:buAutoNum type="arabicPeriod"/>
            </a:pPr>
            <a:r>
              <a:rPr lang="en-US" altLang="en-US" dirty="0"/>
              <a:t>The Lamb, our leader (14:1-4; 7:17)</a:t>
            </a:r>
          </a:p>
        </p:txBody>
      </p:sp>
      <p:pic>
        <p:nvPicPr>
          <p:cNvPr id="38918" name="Picture 6" descr="z0jc32n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4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508480" y="242375"/>
            <a:ext cx="3733589" cy="990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42A72567-A26A-45EB-8FF7-B4289A28B33A}" type="slidenum">
              <a:rPr lang="en-US" altLang="en-US" sz="1400">
                <a:latin typeface="Arial" panose="020B0604020202020204" pitchFamily="34" charset="0"/>
              </a:rPr>
              <a:pPr eaLnBrk="1" hangingPunct="1"/>
              <a:t>43</a:t>
            </a:fld>
            <a:endParaRPr lang="en-US" altLang="en-US" sz="1400">
              <a:latin typeface="Arial" panose="020B0604020202020204" pitchFamily="34" charset="0"/>
            </a:endParaRPr>
          </a:p>
        </p:txBody>
      </p:sp>
      <p:sp>
        <p:nvSpPr>
          <p:cNvPr id="39939" name="Rectangle 2"/>
          <p:cNvSpPr>
            <a:spLocks noGrp="1" noChangeArrowheads="1"/>
          </p:cNvSpPr>
          <p:nvPr>
            <p:ph type="title"/>
          </p:nvPr>
        </p:nvSpPr>
        <p:spPr/>
        <p:txBody>
          <a:bodyPr/>
          <a:lstStyle/>
          <a:p>
            <a:pPr eaLnBrk="1" hangingPunct="1"/>
            <a:r>
              <a:rPr lang="en-US" altLang="en-US"/>
              <a:t>8 Roles In Revelation</a:t>
            </a:r>
          </a:p>
        </p:txBody>
      </p:sp>
      <p:sp>
        <p:nvSpPr>
          <p:cNvPr id="39940" name="Rectangle 3"/>
          <p:cNvSpPr>
            <a:spLocks noGrp="1" noChangeArrowheads="1"/>
          </p:cNvSpPr>
          <p:nvPr>
            <p:ph type="body" idx="1"/>
          </p:nvPr>
        </p:nvSpPr>
        <p:spPr>
          <a:xfrm>
            <a:off x="2057400" y="2286000"/>
            <a:ext cx="7086600" cy="3962400"/>
          </a:xfrm>
        </p:spPr>
        <p:txBody>
          <a:bodyPr/>
          <a:lstStyle/>
          <a:p>
            <a:pPr marL="514350" indent="-514350" eaLnBrk="1" hangingPunct="1">
              <a:lnSpc>
                <a:spcPct val="90000"/>
              </a:lnSpc>
              <a:buFont typeface="+mj-lt"/>
              <a:buAutoNum type="arabicPeriod" startAt="5"/>
            </a:pPr>
            <a:r>
              <a:rPr lang="en-US" altLang="en-US" dirty="0"/>
              <a:t>The Lamb, our King of kings (17:14)</a:t>
            </a:r>
          </a:p>
          <a:p>
            <a:pPr marL="514350" indent="-514350" eaLnBrk="1" hangingPunct="1">
              <a:lnSpc>
                <a:spcPct val="90000"/>
              </a:lnSpc>
              <a:buFont typeface="+mj-lt"/>
              <a:buAutoNum type="arabicPeriod" startAt="5"/>
            </a:pPr>
            <a:r>
              <a:rPr lang="en-US" altLang="en-US" dirty="0"/>
              <a:t>The Lamb, our judge </a:t>
            </a:r>
            <a:br>
              <a:rPr lang="en-US" altLang="en-US" dirty="0"/>
            </a:br>
            <a:r>
              <a:rPr lang="en-US" altLang="en-US" dirty="0"/>
              <a:t>(7:9; 13:8; 15:3, 4; 17:11)</a:t>
            </a:r>
          </a:p>
          <a:p>
            <a:pPr marL="514350" indent="-514350" eaLnBrk="1" hangingPunct="1">
              <a:lnSpc>
                <a:spcPct val="90000"/>
              </a:lnSpc>
              <a:buFont typeface="+mj-lt"/>
              <a:buAutoNum type="arabicPeriod" startAt="5"/>
            </a:pPr>
            <a:r>
              <a:rPr lang="en-US" altLang="en-US" dirty="0"/>
              <a:t>The Lamb, our temple (21:22)</a:t>
            </a:r>
          </a:p>
          <a:p>
            <a:pPr marL="514350" indent="-514350" eaLnBrk="1" hangingPunct="1">
              <a:lnSpc>
                <a:spcPct val="90000"/>
              </a:lnSpc>
              <a:buFont typeface="+mj-lt"/>
              <a:buAutoNum type="arabicPeriod" startAt="5"/>
            </a:pPr>
            <a:r>
              <a:rPr lang="en-US" altLang="en-US" dirty="0"/>
              <a:t>The Lamb, our light (21:23)</a:t>
            </a:r>
          </a:p>
        </p:txBody>
      </p:sp>
      <p:pic>
        <p:nvPicPr>
          <p:cNvPr id="39942" name="Picture 5" descr="z0jc32n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4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3508480" y="242375"/>
            <a:ext cx="3733589" cy="990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F20B3486-3099-4849-9CDA-82E0B17DC826}" type="slidenum">
              <a:rPr lang="en-US" altLang="en-US" sz="1400">
                <a:latin typeface="Arial" panose="020B0604020202020204" pitchFamily="34" charset="0"/>
              </a:rPr>
              <a:pPr eaLnBrk="1" hangingPunct="1"/>
              <a:t>44</a:t>
            </a:fld>
            <a:endParaRPr lang="en-US" altLang="en-US" sz="1400">
              <a:latin typeface="Arial" panose="020B0604020202020204" pitchFamily="34" charset="0"/>
            </a:endParaRPr>
          </a:p>
        </p:txBody>
      </p:sp>
      <p:sp>
        <p:nvSpPr>
          <p:cNvPr id="40963" name="Rectangle 2"/>
          <p:cNvSpPr>
            <a:spLocks noGrp="1" noChangeArrowheads="1"/>
          </p:cNvSpPr>
          <p:nvPr>
            <p:ph type="title"/>
          </p:nvPr>
        </p:nvSpPr>
        <p:spPr>
          <a:xfrm>
            <a:off x="1993900" y="152400"/>
            <a:ext cx="6762750" cy="1028700"/>
          </a:xfrm>
        </p:spPr>
        <p:txBody>
          <a:bodyPr/>
          <a:lstStyle/>
          <a:p>
            <a:pPr eaLnBrk="1" hangingPunct="1"/>
            <a:r>
              <a:rPr lang="en-US" altLang="en-US" dirty="0">
                <a:ln w="22225">
                  <a:solidFill>
                    <a:schemeClr val="accent2"/>
                  </a:solidFill>
                  <a:prstDash val="solid"/>
                </a:ln>
                <a:solidFill>
                  <a:schemeClr val="accent2">
                    <a:lumMod val="40000"/>
                    <a:lumOff val="60000"/>
                  </a:schemeClr>
                </a:solidFill>
                <a:latin typeface="Arial Black" panose="020B0A04020102020204" pitchFamily="34" charset="0"/>
              </a:rPr>
              <a:t>The Judgment</a:t>
            </a:r>
          </a:p>
        </p:txBody>
      </p:sp>
      <p:sp>
        <p:nvSpPr>
          <p:cNvPr id="40964" name="Rectangle 3"/>
          <p:cNvSpPr>
            <a:spLocks noGrp="1" noChangeArrowheads="1"/>
          </p:cNvSpPr>
          <p:nvPr>
            <p:ph type="body" idx="1"/>
          </p:nvPr>
        </p:nvSpPr>
        <p:spPr>
          <a:xfrm>
            <a:off x="1758950" y="1553860"/>
            <a:ext cx="7156450" cy="4483403"/>
          </a:xfrm>
        </p:spPr>
        <p:txBody>
          <a:bodyPr/>
          <a:lstStyle/>
          <a:p>
            <a:pPr eaLnBrk="1" hangingPunct="1"/>
            <a:r>
              <a:rPr lang="en-US" altLang="en-US" dirty="0"/>
              <a:t>Jesus is the judge</a:t>
            </a:r>
          </a:p>
          <a:p>
            <a:pPr lvl="1" eaLnBrk="1" hangingPunct="1"/>
            <a:r>
              <a:rPr lang="en-US" altLang="en-US" dirty="0"/>
              <a:t>His book (v. 12)</a:t>
            </a:r>
          </a:p>
          <a:p>
            <a:pPr eaLnBrk="1" hangingPunct="1"/>
            <a:r>
              <a:rPr lang="en-US" altLang="en-US" dirty="0"/>
              <a:t>His Book of Life</a:t>
            </a:r>
          </a:p>
          <a:p>
            <a:pPr lvl="1" eaLnBrk="1" hangingPunct="1"/>
            <a:r>
              <a:rPr lang="en-US" altLang="en-US" dirty="0"/>
              <a:t>“But there shall by no means enter it anything that defiles, or causes an abomination or a lie, but only those who are written in the Lamb’s Book of Life” (Rev. 21:27)</a:t>
            </a:r>
          </a:p>
          <a:p>
            <a:pPr eaLnBrk="1" hangingPunct="1"/>
            <a:r>
              <a:rPr lang="en-US" altLang="en-US" dirty="0"/>
              <a:t>Concerned with men’s works (20:13; cf. 2:23; Rom. 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44C7402B-0F1E-42AD-B848-974435A4DE3E}" type="slidenum">
              <a:rPr lang="en-US" altLang="en-US" sz="1400">
                <a:latin typeface="Arial" panose="020B0604020202020204" pitchFamily="34" charset="0"/>
              </a:rPr>
              <a:pPr eaLnBrk="1" hangingPunct="1"/>
              <a:t>45</a:t>
            </a:fld>
            <a:endParaRPr lang="en-US" altLang="en-US" sz="1400">
              <a:latin typeface="Arial" panose="020B0604020202020204" pitchFamily="34" charset="0"/>
            </a:endParaRPr>
          </a:p>
        </p:txBody>
      </p:sp>
      <p:sp>
        <p:nvSpPr>
          <p:cNvPr id="45059" name="Rectangle 3"/>
          <p:cNvSpPr>
            <a:spLocks noGrp="1" noChangeArrowheads="1"/>
          </p:cNvSpPr>
          <p:nvPr>
            <p:ph type="body" idx="1"/>
          </p:nvPr>
        </p:nvSpPr>
        <p:spPr/>
        <p:txBody>
          <a:bodyPr/>
          <a:lstStyle/>
          <a:p>
            <a:pPr marL="0" indent="0" eaLnBrk="1" hangingPunct="1">
              <a:buNone/>
            </a:pPr>
            <a:r>
              <a:rPr lang="en-US" altLang="en-US" dirty="0"/>
              <a:t>The Bible answers the most important question regarding death: </a:t>
            </a:r>
          </a:p>
          <a:p>
            <a:pPr marL="400050" lvl="1" indent="0" eaLnBrk="1" hangingPunct="1">
              <a:buNone/>
            </a:pPr>
            <a:r>
              <a:rPr lang="en-US" altLang="en-US" sz="32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there is a LIFE for all after death!</a:t>
            </a:r>
          </a:p>
        </p:txBody>
      </p:sp>
      <p:pic>
        <p:nvPicPr>
          <p:cNvPr id="2" name="Picture 1"/>
          <p:cNvPicPr>
            <a:picLocks noChangeAspect="1"/>
          </p:cNvPicPr>
          <p:nvPr/>
        </p:nvPicPr>
        <p:blipFill>
          <a:blip r:embed="rId2"/>
          <a:stretch>
            <a:fillRect/>
          </a:stretch>
        </p:blipFill>
        <p:spPr>
          <a:xfrm>
            <a:off x="1676400" y="724489"/>
            <a:ext cx="6480610" cy="1274174"/>
          </a:xfrm>
          <a:prstGeom prst="rect">
            <a:avLst/>
          </a:prstGeom>
        </p:spPr>
      </p:pic>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066800" y="1828800"/>
            <a:ext cx="7689850" cy="4419600"/>
          </a:xfrm>
        </p:spPr>
        <p:txBody>
          <a:bodyPr/>
          <a:lstStyle/>
          <a:p>
            <a:pPr eaLnBrk="1" hangingPunct="1"/>
            <a:r>
              <a:rPr lang="en-US" altLang="en-US" dirty="0">
                <a:solidFill>
                  <a:schemeClr val="tx2"/>
                </a:solidFill>
              </a:rPr>
              <a:t>Sea gave up the dead (v. 13)</a:t>
            </a:r>
          </a:p>
          <a:p>
            <a:pPr lvl="1" eaLnBrk="1" hangingPunct="1"/>
            <a:r>
              <a:rPr lang="en-US" altLang="en-US" dirty="0">
                <a:solidFill>
                  <a:srgbClr val="FF0000"/>
                </a:solidFill>
              </a:rPr>
              <a:t>all who were lost at sea</a:t>
            </a:r>
          </a:p>
          <a:p>
            <a:pPr lvl="1" eaLnBrk="1" hangingPunct="1"/>
            <a:r>
              <a:rPr lang="en-US" altLang="en-US" dirty="0">
                <a:solidFill>
                  <a:srgbClr val="FF0000"/>
                </a:solidFill>
              </a:rPr>
              <a:t>all who perished in the flood</a:t>
            </a:r>
          </a:p>
          <a:p>
            <a:pPr eaLnBrk="1" hangingPunct="1"/>
            <a:r>
              <a:rPr lang="en-US" altLang="en-US" i="1" dirty="0">
                <a:solidFill>
                  <a:schemeClr val="tx2"/>
                </a:solidFill>
              </a:rPr>
              <a:t>Death</a:t>
            </a:r>
            <a:r>
              <a:rPr lang="en-US" altLang="en-US" dirty="0">
                <a:solidFill>
                  <a:schemeClr val="tx2"/>
                </a:solidFill>
              </a:rPr>
              <a:t> and </a:t>
            </a:r>
            <a:r>
              <a:rPr lang="en-US" altLang="en-US" i="1" dirty="0">
                <a:solidFill>
                  <a:schemeClr val="tx2"/>
                </a:solidFill>
              </a:rPr>
              <a:t>Hades</a:t>
            </a:r>
            <a:r>
              <a:rPr lang="en-US" altLang="en-US" dirty="0">
                <a:solidFill>
                  <a:schemeClr val="tx2"/>
                </a:solidFill>
              </a:rPr>
              <a:t> gave up the dead (v. 13)</a:t>
            </a:r>
          </a:p>
          <a:p>
            <a:pPr lvl="1" eaLnBrk="1" hangingPunct="1"/>
            <a:r>
              <a:rPr lang="en-US" altLang="en-US" dirty="0">
                <a:solidFill>
                  <a:srgbClr val="FF0000"/>
                </a:solidFill>
              </a:rPr>
              <a:t>all will come forth from that which holds them</a:t>
            </a:r>
          </a:p>
          <a:p>
            <a:pPr lvl="2" eaLnBrk="1" hangingPunct="1"/>
            <a:r>
              <a:rPr lang="en-US" altLang="en-US" dirty="0">
                <a:solidFill>
                  <a:srgbClr val="FF0000"/>
                </a:solidFill>
              </a:rPr>
              <a:t>sea (unburied)</a:t>
            </a:r>
          </a:p>
          <a:p>
            <a:pPr lvl="2" eaLnBrk="1" hangingPunct="1"/>
            <a:r>
              <a:rPr lang="en-US" altLang="en-US" dirty="0">
                <a:solidFill>
                  <a:srgbClr val="FF0000"/>
                </a:solidFill>
              </a:rPr>
              <a:t>death (buried)</a:t>
            </a:r>
          </a:p>
          <a:p>
            <a:pPr lvl="2" eaLnBrk="1" hangingPunct="1"/>
            <a:r>
              <a:rPr lang="en-US" altLang="en-US" dirty="0">
                <a:solidFill>
                  <a:srgbClr val="FF0000"/>
                </a:solidFill>
              </a:rPr>
              <a:t>Hades (departed spirits)</a:t>
            </a:r>
          </a:p>
        </p:txBody>
      </p:sp>
      <p:sp>
        <p:nvSpPr>
          <p:cNvPr id="46084" name="Text Box 4"/>
          <p:cNvSpPr txBox="1">
            <a:spLocks noChangeArrowheads="1"/>
          </p:cNvSpPr>
          <p:nvPr/>
        </p:nvSpPr>
        <p:spPr bwMode="auto">
          <a:xfrm>
            <a:off x="381000" y="76200"/>
            <a:ext cx="8375650"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defRPr/>
            </a:pPr>
            <a:r>
              <a:rPr lang="en-US" sz="3600" b="1" dirty="0">
                <a:solidFill>
                  <a:srgbClr val="FF0000"/>
                </a:solidFill>
                <a:effectLst>
                  <a:outerShdw blurRad="38100" dist="38100" dir="2700000" algn="tl">
                    <a:srgbClr val="C0C0C0"/>
                  </a:outerShdw>
                </a:effectLst>
                <a:latin typeface="Verdana" pitchFamily="34" charset="0"/>
              </a:rPr>
              <a:t>LANGUAGE OF THE FINAL JUDGMENT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7AF9C61E-A802-4844-A76C-F47B9A055514}" type="slidenum">
              <a:rPr lang="en-US" altLang="en-US" sz="1400">
                <a:latin typeface="Arial" panose="020B0604020202020204" pitchFamily="34" charset="0"/>
              </a:rPr>
              <a:pPr eaLnBrk="1" hangingPunct="1"/>
              <a:t>47</a:t>
            </a:fld>
            <a:endParaRPr lang="en-US" altLang="en-US" sz="1400">
              <a:latin typeface="Arial" panose="020B0604020202020204" pitchFamily="34" charset="0"/>
            </a:endParaRPr>
          </a:p>
        </p:txBody>
      </p:sp>
      <p:sp>
        <p:nvSpPr>
          <p:cNvPr id="47106" name="Rectangle 2"/>
          <p:cNvSpPr>
            <a:spLocks noGrp="1" noChangeArrowheads="1"/>
          </p:cNvSpPr>
          <p:nvPr>
            <p:ph type="title"/>
          </p:nvPr>
        </p:nvSpPr>
        <p:spPr>
          <a:xfrm>
            <a:off x="0" y="152400"/>
            <a:ext cx="9144000" cy="533400"/>
          </a:xfrm>
        </p:spPr>
        <p:txBody>
          <a:bodyPr/>
          <a:lstStyle/>
          <a:p>
            <a:pPr eaLnBrk="1" hangingPunct="1"/>
            <a:r>
              <a:rPr lang="en-US" altLang="en-US" sz="7200" dirty="0"/>
              <a:t>John</a:t>
            </a:r>
            <a:r>
              <a:rPr lang="en-US" altLang="en-US" sz="6000" dirty="0"/>
              <a:t> 5</a:t>
            </a:r>
          </a:p>
        </p:txBody>
      </p:sp>
      <p:sp>
        <p:nvSpPr>
          <p:cNvPr id="47108" name="Text Box 4"/>
          <p:cNvSpPr txBox="1">
            <a:spLocks noChangeArrowheads="1"/>
          </p:cNvSpPr>
          <p:nvPr/>
        </p:nvSpPr>
        <p:spPr bwMode="auto">
          <a:xfrm>
            <a:off x="685800" y="1219200"/>
            <a:ext cx="8229600" cy="4864100"/>
          </a:xfrm>
          <a:prstGeom prst="rect">
            <a:avLst/>
          </a:prstGeom>
          <a:noFill/>
          <a:ln w="9525">
            <a:noFill/>
            <a:miter lim="800000"/>
            <a:headEnd/>
            <a:tailEnd/>
          </a:ln>
          <a:effectLst/>
        </p:spPr>
        <p:txBody>
          <a:bodyPr>
            <a:spAutoFit/>
          </a:bodyPr>
          <a:lstStyle/>
          <a:p>
            <a:pPr algn="ctr">
              <a:defRPr/>
            </a:pPr>
            <a:r>
              <a:rPr lang="en-US" sz="2800" i="1" baseline="30000" dirty="0">
                <a:solidFill>
                  <a:schemeClr val="tx2"/>
                </a:solidFill>
                <a:latin typeface="Verdana" pitchFamily="34" charset="0"/>
              </a:rPr>
              <a:t>28</a:t>
            </a:r>
            <a:r>
              <a:rPr lang="en-US" sz="2800" i="1" dirty="0">
                <a:solidFill>
                  <a:schemeClr val="tx2"/>
                </a:solidFill>
                <a:latin typeface="Verdana" pitchFamily="34" charset="0"/>
              </a:rPr>
              <a:t>  "Do not marvel at this; for the hour is coming in which</a:t>
            </a:r>
            <a:br>
              <a:rPr lang="en-US" sz="2800" i="1" dirty="0">
                <a:solidFill>
                  <a:schemeClr val="tx2"/>
                </a:solidFill>
                <a:latin typeface="Verdana" pitchFamily="34" charset="0"/>
              </a:rPr>
            </a:br>
            <a:r>
              <a:rPr lang="en-US" sz="2800" i="1" dirty="0">
                <a:solidFill>
                  <a:schemeClr val="tx2"/>
                </a:solidFill>
                <a:latin typeface="Verdana" pitchFamily="34" charset="0"/>
              </a:rPr>
              <a:t> </a:t>
            </a:r>
            <a:r>
              <a:rPr lang="en-US" sz="11700" i="1" dirty="0">
                <a:solidFill>
                  <a:srgbClr val="FF0000"/>
                </a:solidFill>
                <a:effectLst>
                  <a:outerShdw blurRad="38100" dist="38100" dir="2700000" algn="tl">
                    <a:srgbClr val="C0C0C0"/>
                  </a:outerShdw>
                </a:effectLst>
                <a:latin typeface="Arial Black" pitchFamily="34" charset="0"/>
              </a:rPr>
              <a:t>ALL</a:t>
            </a:r>
            <a:r>
              <a:rPr lang="en-US" sz="2800" i="1" dirty="0">
                <a:solidFill>
                  <a:schemeClr val="tx2"/>
                </a:solidFill>
                <a:latin typeface="Verdana" pitchFamily="34" charset="0"/>
              </a:rPr>
              <a:t> </a:t>
            </a:r>
            <a:br>
              <a:rPr lang="en-US" sz="2800" i="1" dirty="0">
                <a:solidFill>
                  <a:schemeClr val="tx2"/>
                </a:solidFill>
                <a:latin typeface="Verdana" pitchFamily="34" charset="0"/>
              </a:rPr>
            </a:br>
            <a:r>
              <a:rPr lang="en-US" sz="2800" i="1" dirty="0">
                <a:solidFill>
                  <a:schemeClr val="tx2"/>
                </a:solidFill>
                <a:latin typeface="Verdana" pitchFamily="34" charset="0"/>
              </a:rPr>
              <a:t>who are in the graves will hear His voice </a:t>
            </a:r>
            <a:br>
              <a:rPr lang="en-US" sz="2800" i="1" dirty="0">
                <a:solidFill>
                  <a:schemeClr val="tx2"/>
                </a:solidFill>
                <a:latin typeface="Verdana" pitchFamily="34" charset="0"/>
              </a:rPr>
            </a:br>
            <a:r>
              <a:rPr lang="en-US" sz="2800" i="1" baseline="30000" dirty="0">
                <a:solidFill>
                  <a:schemeClr val="tx2"/>
                </a:solidFill>
                <a:latin typeface="Verdana" pitchFamily="34" charset="0"/>
              </a:rPr>
              <a:t>29</a:t>
            </a:r>
            <a:r>
              <a:rPr lang="en-US" sz="2800" i="1" dirty="0">
                <a:solidFill>
                  <a:schemeClr val="tx2"/>
                </a:solidFill>
                <a:latin typeface="Verdana" pitchFamily="34" charset="0"/>
              </a:rPr>
              <a:t>  "and come forth—those who have done good, to the resurrection of life, and those who have done evil, to the resurrection of condemnation.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iterate type="lt">
                                    <p:tmPct val="10000"/>
                                  </p:iterate>
                                  <p:childTnLst>
                                    <p:animClr clrSpc="rgb" dir="cw">
                                      <p:cBhvr override="childStyle">
                                        <p:cTn id="6" dur="2500" autoRev="1" fill="hold"/>
                                        <p:tgtEl>
                                          <p:spTgt spid="47106"/>
                                        </p:tgtEl>
                                        <p:attrNameLst>
                                          <p:attrName>style.color</p:attrName>
                                        </p:attrNameLst>
                                      </p:cBhvr>
                                      <p:to>
                                        <a:srgbClr val="FF0000"/>
                                      </p:to>
                                    </p:animClr>
                                    <p:animClr clrSpc="rgb" dir="cw">
                                      <p:cBhvr>
                                        <p:cTn id="7" dur="2500" autoRev="1" fill="hold"/>
                                        <p:tgtEl>
                                          <p:spTgt spid="47106"/>
                                        </p:tgtEl>
                                        <p:attrNameLst>
                                          <p:attrName>fillcolor</p:attrName>
                                        </p:attrNameLst>
                                      </p:cBhvr>
                                      <p:to>
                                        <a:srgbClr val="FF0000"/>
                                      </p:to>
                                    </p:animClr>
                                    <p:set>
                                      <p:cBhvr>
                                        <p:cTn id="8" dur="2500" autoRev="1" fill="hold"/>
                                        <p:tgtEl>
                                          <p:spTgt spid="47106"/>
                                        </p:tgtEl>
                                        <p:attrNameLst>
                                          <p:attrName>fill.type</p:attrName>
                                        </p:attrNameLst>
                                      </p:cBhvr>
                                      <p:to>
                                        <p:strVal val="solid"/>
                                      </p:to>
                                    </p:set>
                                    <p:set>
                                      <p:cBhvr>
                                        <p:cTn id="9" dur="2500" autoRev="1" fill="hold"/>
                                        <p:tgtEl>
                                          <p:spTgt spid="471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903846C4-FDA8-4295-B9C9-75EAA26EF9F9}" type="slidenum">
              <a:rPr lang="en-US" altLang="en-US" sz="1400">
                <a:latin typeface="Arial" panose="020B0604020202020204" pitchFamily="34" charset="0"/>
              </a:rPr>
              <a:pPr eaLnBrk="1" hangingPunct="1"/>
              <a:t>48</a:t>
            </a:fld>
            <a:endParaRPr lang="en-US" altLang="en-US" sz="1400">
              <a:latin typeface="Arial" panose="020B0604020202020204" pitchFamily="34" charset="0"/>
            </a:endParaRPr>
          </a:p>
        </p:txBody>
      </p:sp>
      <p:sp>
        <p:nvSpPr>
          <p:cNvPr id="45060" name="Rectangle 3"/>
          <p:cNvSpPr>
            <a:spLocks noGrp="1" noChangeArrowheads="1"/>
          </p:cNvSpPr>
          <p:nvPr>
            <p:ph type="body" idx="1"/>
          </p:nvPr>
        </p:nvSpPr>
        <p:spPr>
          <a:xfrm>
            <a:off x="1993900" y="2344738"/>
            <a:ext cx="6762750" cy="3827462"/>
          </a:xfrm>
        </p:spPr>
        <p:txBody>
          <a:bodyPr/>
          <a:lstStyle/>
          <a:p>
            <a:pPr eaLnBrk="1" hangingPunct="1">
              <a:lnSpc>
                <a:spcPct val="90000"/>
              </a:lnSpc>
            </a:pPr>
            <a:r>
              <a:rPr lang="en-US" altLang="en-US" dirty="0"/>
              <a:t>a record of the righteous of all ages</a:t>
            </a:r>
          </a:p>
          <a:p>
            <a:pPr eaLnBrk="1" hangingPunct="1">
              <a:lnSpc>
                <a:spcPct val="90000"/>
              </a:lnSpc>
            </a:pPr>
            <a:r>
              <a:rPr lang="en-US" altLang="en-US" dirty="0"/>
              <a:t>names written in it could be blotted out (Ps. 69:28)</a:t>
            </a:r>
          </a:p>
          <a:p>
            <a:pPr eaLnBrk="1" hangingPunct="1">
              <a:lnSpc>
                <a:spcPct val="90000"/>
              </a:lnSpc>
            </a:pPr>
            <a:r>
              <a:rPr lang="en-US" altLang="en-US" dirty="0"/>
              <a:t>when we obey the gospel our names are written in heaven (Phil. 4:3, 4; Lk. 10:20)</a:t>
            </a:r>
          </a:p>
          <a:p>
            <a:pPr lvl="1" eaLnBrk="1" hangingPunct="1">
              <a:lnSpc>
                <a:spcPct val="90000"/>
              </a:lnSpc>
            </a:pPr>
            <a:r>
              <a:rPr lang="en-US" altLang="en-US" dirty="0"/>
              <a:t>a real reason for rejoicing</a:t>
            </a:r>
          </a:p>
        </p:txBody>
      </p:sp>
      <p:pic>
        <p:nvPicPr>
          <p:cNvPr id="45061" name="Picture 4" descr="xtwcznn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843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884363" y="27203"/>
            <a:ext cx="6761050" cy="2639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2E303E6A-88AC-4DD2-A187-054A8D301AC8}" type="slidenum">
              <a:rPr lang="en-US" altLang="en-US" sz="1400">
                <a:latin typeface="Arial" panose="020B0604020202020204" pitchFamily="34" charset="0"/>
              </a:rPr>
              <a:pPr eaLnBrk="1" hangingPunct="1"/>
              <a:t>49</a:t>
            </a:fld>
            <a:endParaRPr lang="en-US" altLang="en-US" sz="1400">
              <a:latin typeface="Arial" panose="020B0604020202020204" pitchFamily="34" charset="0"/>
            </a:endParaRPr>
          </a:p>
        </p:txBody>
      </p:sp>
      <p:sp>
        <p:nvSpPr>
          <p:cNvPr id="46084" name="Rectangle 3"/>
          <p:cNvSpPr>
            <a:spLocks noGrp="1" noChangeArrowheads="1"/>
          </p:cNvSpPr>
          <p:nvPr>
            <p:ph type="body" idx="1"/>
          </p:nvPr>
        </p:nvSpPr>
        <p:spPr>
          <a:xfrm>
            <a:off x="1993900" y="2420938"/>
            <a:ext cx="6762750" cy="3827462"/>
          </a:xfrm>
        </p:spPr>
        <p:txBody>
          <a:bodyPr/>
          <a:lstStyle/>
          <a:p>
            <a:pPr marL="0" indent="0" eaLnBrk="1" hangingPunct="1">
              <a:buNone/>
            </a:pPr>
            <a:r>
              <a:rPr lang="en-US" altLang="en-US" dirty="0"/>
              <a:t>If your name is not written there, what can you rejoice over?</a:t>
            </a:r>
          </a:p>
          <a:p>
            <a:pPr lvl="1" eaLnBrk="1" hangingPunct="1"/>
            <a:r>
              <a:rPr lang="en-US" altLang="en-US" dirty="0"/>
              <a:t>2</a:t>
            </a:r>
            <a:r>
              <a:rPr lang="en-US" altLang="en-US" baseline="30000" dirty="0"/>
              <a:t>nd</a:t>
            </a:r>
            <a:r>
              <a:rPr lang="en-US" altLang="en-US" dirty="0"/>
              <a:t> death will last forever</a:t>
            </a:r>
          </a:p>
          <a:p>
            <a:pPr lvl="1" eaLnBrk="1" hangingPunct="1"/>
            <a:r>
              <a:rPr lang="en-US" altLang="en-US" dirty="0"/>
              <a:t>will last as long as the “rest” will for the righteous</a:t>
            </a:r>
          </a:p>
          <a:p>
            <a:pPr lvl="1" eaLnBrk="1" hangingPunct="1"/>
            <a:r>
              <a:rPr lang="en-US" altLang="en-US" dirty="0"/>
              <a:t>14:9-13</a:t>
            </a:r>
          </a:p>
        </p:txBody>
      </p:sp>
      <p:pic>
        <p:nvPicPr>
          <p:cNvPr id="46085" name="Picture 5" descr="ruouh42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3069"/>
            <a:ext cx="2266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884363" y="27203"/>
            <a:ext cx="6761050" cy="2639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 2</a:t>
            </a:r>
          </a:p>
        </p:txBody>
      </p:sp>
      <p:sp>
        <p:nvSpPr>
          <p:cNvPr id="4" name="Slide Number Placeholder 3"/>
          <p:cNvSpPr>
            <a:spLocks noGrp="1"/>
          </p:cNvSpPr>
          <p:nvPr>
            <p:ph type="sldNum" sz="quarter" idx="12"/>
          </p:nvPr>
        </p:nvSpPr>
        <p:spPr/>
        <p:txBody>
          <a:bodyPr/>
          <a:lstStyle/>
          <a:p>
            <a:fld id="{17C97FDA-ACA4-4E91-9159-00EC8AB63566}" type="slidenum">
              <a:rPr lang="en-US" altLang="en-US" smtClean="0"/>
              <a:pPr/>
              <a:t>5</a:t>
            </a:fld>
            <a:endParaRPr lang="en-US" altLang="en-US"/>
          </a:p>
        </p:txBody>
      </p:sp>
    </p:spTree>
    <p:extLst>
      <p:ext uri="{BB962C8B-B14F-4D97-AF65-F5344CB8AC3E}">
        <p14:creationId xmlns:p14="http://schemas.microsoft.com/office/powerpoint/2010/main" val="420801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4DAF714E-2009-444A-A87A-5BED08292F86}" type="slidenum">
              <a:rPr lang="en-US" altLang="en-US" sz="1400">
                <a:latin typeface="Arial" panose="020B0604020202020204" pitchFamily="34" charset="0"/>
              </a:rPr>
              <a:pPr eaLnBrk="1" hangingPunct="1"/>
              <a:t>50</a:t>
            </a:fld>
            <a:endParaRPr lang="en-US" altLang="en-US" sz="1400">
              <a:latin typeface="Arial" panose="020B0604020202020204" pitchFamily="34" charset="0"/>
            </a:endParaRPr>
          </a:p>
        </p:txBody>
      </p:sp>
      <p:sp>
        <p:nvSpPr>
          <p:cNvPr id="47107" name="Rectangle 2"/>
          <p:cNvSpPr>
            <a:spLocks noGrp="1" noChangeArrowheads="1"/>
          </p:cNvSpPr>
          <p:nvPr>
            <p:ph type="title"/>
          </p:nvPr>
        </p:nvSpPr>
        <p:spPr>
          <a:xfrm>
            <a:off x="1993900" y="457200"/>
            <a:ext cx="6762750" cy="1028700"/>
          </a:xfrm>
        </p:spPr>
        <p:txBody>
          <a:bodyPr/>
          <a:lstStyle/>
          <a:p>
            <a:pPr eaLnBrk="1" hangingPunct="1"/>
            <a:r>
              <a:rPr lang="en-US" altLang="en-US" dirty="0"/>
              <a:t>It is Hard to Imagine</a:t>
            </a:r>
          </a:p>
        </p:txBody>
      </p:sp>
      <p:sp>
        <p:nvSpPr>
          <p:cNvPr id="47108" name="Rectangle 3"/>
          <p:cNvSpPr>
            <a:spLocks noGrp="1" noChangeArrowheads="1"/>
          </p:cNvSpPr>
          <p:nvPr>
            <p:ph type="body" idx="1"/>
          </p:nvPr>
        </p:nvSpPr>
        <p:spPr>
          <a:xfrm>
            <a:off x="1993900" y="1676400"/>
            <a:ext cx="6762750" cy="5181600"/>
          </a:xfrm>
        </p:spPr>
        <p:txBody>
          <a:bodyPr/>
          <a:lstStyle/>
          <a:p>
            <a:pPr algn="r" eaLnBrk="1" hangingPunct="1">
              <a:lnSpc>
                <a:spcPct val="90000"/>
              </a:lnSpc>
              <a:buFontTx/>
              <a:buNone/>
            </a:pPr>
            <a:r>
              <a:rPr lang="en-US" altLang="en-US" dirty="0"/>
              <a:t>that anyone wants to spend eternity in hell</a:t>
            </a:r>
          </a:p>
          <a:p>
            <a:pPr eaLnBrk="1" hangingPunct="1">
              <a:lnSpc>
                <a:spcPct val="90000"/>
              </a:lnSpc>
              <a:buFontTx/>
              <a:buNone/>
            </a:pPr>
            <a:r>
              <a:rPr lang="en-US" altLang="en-US" sz="6600" dirty="0">
                <a:solidFill>
                  <a:schemeClr val="tx2"/>
                </a:solidFill>
                <a:latin typeface="Maiandra GD" panose="020E0502030308020204" pitchFamily="34" charset="0"/>
              </a:rPr>
              <a:t>YET</a:t>
            </a:r>
          </a:p>
          <a:p>
            <a:pPr algn="r" eaLnBrk="1" hangingPunct="1">
              <a:lnSpc>
                <a:spcPct val="90000"/>
              </a:lnSpc>
              <a:buFontTx/>
              <a:buNone/>
            </a:pPr>
            <a:r>
              <a:rPr lang="en-US" altLang="en-US" dirty="0"/>
              <a:t>Jesus taught that the majority will (Matt. 7:13, 14)!</a:t>
            </a:r>
          </a:p>
          <a:p>
            <a:pPr algn="r" eaLnBrk="1" hangingPunct="1">
              <a:lnSpc>
                <a:spcPct val="90000"/>
              </a:lnSpc>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 3</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C97FDA-ACA4-4E91-9159-00EC8AB6356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27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AD2C0365-BE7F-43FF-BA9B-169E694764EB}" type="slidenum">
              <a:rPr lang="en-US" altLang="en-US" sz="1400">
                <a:latin typeface="Arial" panose="020B0604020202020204" pitchFamily="34" charset="0"/>
              </a:rPr>
              <a:pPr eaLnBrk="1" hangingPunct="1"/>
              <a:t>7</a:t>
            </a:fld>
            <a:endParaRPr lang="en-US" altLang="en-US" sz="1400">
              <a:latin typeface="Arial" panose="020B0604020202020204" pitchFamily="34" charset="0"/>
            </a:endParaRPr>
          </a:p>
        </p:txBody>
      </p:sp>
      <p:sp>
        <p:nvSpPr>
          <p:cNvPr id="7171" name="Rectangle 2"/>
          <p:cNvSpPr>
            <a:spLocks noGrp="1" noChangeArrowheads="1"/>
          </p:cNvSpPr>
          <p:nvPr>
            <p:ph type="title"/>
          </p:nvPr>
        </p:nvSpPr>
        <p:spPr/>
        <p:txBody>
          <a:bodyPr/>
          <a:lstStyle/>
          <a:p>
            <a:pPr eaLnBrk="1" hangingPunct="1"/>
            <a:r>
              <a:rPr lang="en-US" altLang="en-US"/>
              <a:t>20:1-6</a:t>
            </a:r>
          </a:p>
        </p:txBody>
      </p:sp>
      <p:sp>
        <p:nvSpPr>
          <p:cNvPr id="7172" name="Rectangle 3"/>
          <p:cNvSpPr>
            <a:spLocks noGrp="1" noChangeArrowheads="1"/>
          </p:cNvSpPr>
          <p:nvPr>
            <p:ph type="body" idx="1"/>
          </p:nvPr>
        </p:nvSpPr>
        <p:spPr>
          <a:xfrm>
            <a:off x="1993900" y="2209800"/>
            <a:ext cx="6762750" cy="4191000"/>
          </a:xfrm>
        </p:spPr>
        <p:txBody>
          <a:bodyPr/>
          <a:lstStyle/>
          <a:p>
            <a:pPr eaLnBrk="1" hangingPunct="1"/>
            <a:r>
              <a:rPr lang="en-US" altLang="en-US" dirty="0"/>
              <a:t>doesn’t speak of:</a:t>
            </a:r>
          </a:p>
          <a:p>
            <a:pPr lvl="1" eaLnBrk="1" hangingPunct="1"/>
            <a:r>
              <a:rPr lang="en-US" altLang="en-US" dirty="0"/>
              <a:t>2</a:t>
            </a:r>
            <a:r>
              <a:rPr lang="en-US" altLang="en-US" baseline="30000" dirty="0"/>
              <a:t>nd</a:t>
            </a:r>
            <a:r>
              <a:rPr lang="en-US" altLang="en-US" dirty="0"/>
              <a:t> coming of Christ</a:t>
            </a:r>
          </a:p>
          <a:p>
            <a:pPr lvl="1" eaLnBrk="1" hangingPunct="1"/>
            <a:r>
              <a:rPr lang="en-US" altLang="en-US" dirty="0"/>
              <a:t>a ‘bodily’ resurrection</a:t>
            </a:r>
          </a:p>
          <a:p>
            <a:pPr lvl="1" eaLnBrk="1" hangingPunct="1"/>
            <a:r>
              <a:rPr lang="en-US" altLang="en-US" dirty="0"/>
              <a:t>an earthly reign</a:t>
            </a:r>
          </a:p>
          <a:p>
            <a:pPr lvl="1" eaLnBrk="1" hangingPunct="1"/>
            <a:r>
              <a:rPr lang="en-US" altLang="en-US" dirty="0"/>
              <a:t>throne of David</a:t>
            </a:r>
          </a:p>
          <a:p>
            <a:pPr lvl="1" eaLnBrk="1" hangingPunct="1"/>
            <a:r>
              <a:rPr lang="en-US" altLang="en-US" dirty="0"/>
              <a:t>Jerusalem</a:t>
            </a:r>
          </a:p>
          <a:p>
            <a:pPr lvl="1" eaLnBrk="1" hangingPunct="1"/>
            <a:r>
              <a:rPr lang="en-US" altLang="en-US" dirty="0"/>
              <a:t>‘us’ but ‘they’</a:t>
            </a:r>
          </a:p>
          <a:p>
            <a:pPr lvl="1" eaLnBrk="1" hangingPunct="1"/>
            <a:r>
              <a:rPr lang="en-US" altLang="en-US" dirty="0"/>
              <a:t>Christ on earth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6A6F5EB3-A400-4C2E-8ECD-CF23FEADBB07}" type="slidenum">
              <a:rPr lang="en-US" altLang="en-US" sz="1400">
                <a:latin typeface="Arial" panose="020B0604020202020204" pitchFamily="34" charset="0"/>
              </a:rPr>
              <a:pPr eaLnBrk="1" hangingPunct="1"/>
              <a:t>8</a:t>
            </a:fld>
            <a:endParaRPr lang="en-US" altLang="en-US" sz="1400">
              <a:latin typeface="Arial" panose="020B0604020202020204" pitchFamily="34" charset="0"/>
            </a:endParaRPr>
          </a:p>
        </p:txBody>
      </p:sp>
      <p:sp>
        <p:nvSpPr>
          <p:cNvPr id="8195" name="Rectangle 2"/>
          <p:cNvSpPr>
            <a:spLocks noGrp="1" noChangeArrowheads="1"/>
          </p:cNvSpPr>
          <p:nvPr>
            <p:ph type="title"/>
          </p:nvPr>
        </p:nvSpPr>
        <p:spPr>
          <a:xfrm>
            <a:off x="1993900" y="1181100"/>
            <a:ext cx="6762750" cy="1028700"/>
          </a:xfrm>
        </p:spPr>
        <p:txBody>
          <a:bodyPr/>
          <a:lstStyle/>
          <a:p>
            <a:pPr eaLnBrk="1" hangingPunct="1"/>
            <a:r>
              <a:rPr lang="en-US" altLang="en-US"/>
              <a:t>20:1-6</a:t>
            </a:r>
          </a:p>
        </p:txBody>
      </p:sp>
      <p:sp>
        <p:nvSpPr>
          <p:cNvPr id="9219" name="Rectangle 3"/>
          <p:cNvSpPr>
            <a:spLocks noGrp="1" noChangeArrowheads="1"/>
          </p:cNvSpPr>
          <p:nvPr>
            <p:ph type="body" idx="1"/>
          </p:nvPr>
        </p:nvSpPr>
        <p:spPr/>
        <p:txBody>
          <a:bodyPr/>
          <a:lstStyle/>
          <a:p>
            <a:pPr eaLnBrk="1" hangingPunct="1"/>
            <a:r>
              <a:rPr lang="en-US" altLang="en-US" dirty="0"/>
              <a:t>only passage in Bible that speaks of a 1000 year reign</a:t>
            </a:r>
          </a:p>
          <a:p>
            <a:pPr eaLnBrk="1" hangingPunct="1"/>
            <a:r>
              <a:rPr lang="en-US" altLang="en-US" dirty="0"/>
              <a:t>assumption that Christ is going to rule in </a:t>
            </a:r>
            <a:r>
              <a:rPr lang="en-US" altLang="en-US" i="1" dirty="0"/>
              <a:t>earthly</a:t>
            </a:r>
            <a:r>
              <a:rPr lang="en-US" altLang="en-US" dirty="0"/>
              <a:t> kingdom is never taught in Scriptures (Jn. 18:36)</a:t>
            </a:r>
          </a:p>
        </p:txBody>
      </p:sp>
      <p:pic>
        <p:nvPicPr>
          <p:cNvPr id="8197" name="Picture 4" descr="vctozuj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76200"/>
            <a:ext cx="24018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left)">
                                      <p:cBhvr>
                                        <p:cTn id="7"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400">
                <a:solidFill>
                  <a:schemeClr val="tx1"/>
                </a:solidFill>
                <a:latin typeface="Times New Roman" panose="02020503050405090304" pitchFamily="18" charset="0"/>
              </a:defRPr>
            </a:lvl1pPr>
            <a:lvl2pPr marL="742950" indent="-285750" eaLnBrk="0" hangingPunct="0">
              <a:defRPr sz="2400">
                <a:solidFill>
                  <a:schemeClr val="tx1"/>
                </a:solidFill>
                <a:latin typeface="Times New Roman" panose="02020503050405090304" pitchFamily="18" charset="0"/>
              </a:defRPr>
            </a:lvl2pPr>
            <a:lvl3pPr marL="1143000" indent="-228600" eaLnBrk="0" hangingPunct="0">
              <a:defRPr sz="2400">
                <a:solidFill>
                  <a:schemeClr val="tx1"/>
                </a:solidFill>
                <a:latin typeface="Times New Roman" panose="02020503050405090304" pitchFamily="18" charset="0"/>
              </a:defRPr>
            </a:lvl3pPr>
            <a:lvl4pPr marL="1600200" indent="-228600" eaLnBrk="0" hangingPunct="0">
              <a:defRPr sz="2400">
                <a:solidFill>
                  <a:schemeClr val="tx1"/>
                </a:solidFill>
                <a:latin typeface="Times New Roman" panose="02020503050405090304" pitchFamily="18" charset="0"/>
              </a:defRPr>
            </a:lvl4pPr>
            <a:lvl5pPr marL="2057400" indent="-228600" eaLnBrk="0" hangingPunct="0">
              <a:defRPr sz="2400">
                <a:solidFill>
                  <a:schemeClr val="tx1"/>
                </a:solidFill>
                <a:latin typeface="Times New Roman" panose="02020503050405090304" pitchFamily="18" charset="0"/>
              </a:defRPr>
            </a:lvl5pPr>
            <a:lvl6pPr marL="2514600" indent="-228600" eaLnBrk="0" fontAlgn="base" hangingPunct="0">
              <a:spcBef>
                <a:spcPct val="0"/>
              </a:spcBef>
              <a:spcAft>
                <a:spcPct val="0"/>
              </a:spcAft>
              <a:defRPr sz="2400">
                <a:solidFill>
                  <a:schemeClr val="tx1"/>
                </a:solidFill>
                <a:latin typeface="Times New Roman" panose="02020503050405090304" pitchFamily="18" charset="0"/>
              </a:defRPr>
            </a:lvl6pPr>
            <a:lvl7pPr marL="2971800" indent="-228600" eaLnBrk="0" fontAlgn="base" hangingPunct="0">
              <a:spcBef>
                <a:spcPct val="0"/>
              </a:spcBef>
              <a:spcAft>
                <a:spcPct val="0"/>
              </a:spcAft>
              <a:defRPr sz="2400">
                <a:solidFill>
                  <a:schemeClr val="tx1"/>
                </a:solidFill>
                <a:latin typeface="Times New Roman" panose="02020503050405090304" pitchFamily="18" charset="0"/>
              </a:defRPr>
            </a:lvl7pPr>
            <a:lvl8pPr marL="3429000" indent="-228600" eaLnBrk="0" fontAlgn="base" hangingPunct="0">
              <a:spcBef>
                <a:spcPct val="0"/>
              </a:spcBef>
              <a:spcAft>
                <a:spcPct val="0"/>
              </a:spcAft>
              <a:defRPr sz="2400">
                <a:solidFill>
                  <a:schemeClr val="tx1"/>
                </a:solidFill>
                <a:latin typeface="Times New Roman" panose="02020503050405090304" pitchFamily="18" charset="0"/>
              </a:defRPr>
            </a:lvl8pPr>
            <a:lvl9pPr marL="3886200" indent="-228600" eaLnBrk="0" fontAlgn="base" hangingPunct="0">
              <a:spcBef>
                <a:spcPct val="0"/>
              </a:spcBef>
              <a:spcAft>
                <a:spcPct val="0"/>
              </a:spcAft>
              <a:defRPr sz="2400">
                <a:solidFill>
                  <a:schemeClr val="tx1"/>
                </a:solidFill>
                <a:latin typeface="Times New Roman" panose="02020503050405090304" pitchFamily="18" charset="0"/>
              </a:defRPr>
            </a:lvl9pPr>
          </a:lstStyle>
          <a:p>
            <a:pPr eaLnBrk="1" hangingPunct="1"/>
            <a:fld id="{B0972DF7-36D5-4817-B75A-2BB9FF7ACEFC}" type="slidenum">
              <a:rPr lang="en-US" altLang="en-US" sz="1400">
                <a:latin typeface="Arial" panose="020B0604020202020204" pitchFamily="34" charset="0"/>
              </a:rPr>
              <a:pPr eaLnBrk="1" hangingPunct="1"/>
              <a:t>9</a:t>
            </a:fld>
            <a:endParaRPr lang="en-US" altLang="en-US" sz="1400">
              <a:latin typeface="Arial" panose="020B0604020202020204" pitchFamily="34" charset="0"/>
            </a:endParaRPr>
          </a:p>
        </p:txBody>
      </p:sp>
      <p:sp>
        <p:nvSpPr>
          <p:cNvPr id="9219" name="Rectangle 2"/>
          <p:cNvSpPr>
            <a:spLocks noGrp="1" noChangeArrowheads="1"/>
          </p:cNvSpPr>
          <p:nvPr>
            <p:ph type="title"/>
          </p:nvPr>
        </p:nvSpPr>
        <p:spPr/>
        <p:txBody>
          <a:bodyPr/>
          <a:lstStyle/>
          <a:p>
            <a:pPr eaLnBrk="1" hangingPunct="1"/>
            <a:r>
              <a:rPr lang="en-US" altLang="en-US" sz="4400"/>
              <a:t>Revelation 20:1-6 CANNOT CONTRADICT:</a:t>
            </a:r>
          </a:p>
        </p:txBody>
      </p:sp>
      <p:sp>
        <p:nvSpPr>
          <p:cNvPr id="9220" name="Rectangle 3"/>
          <p:cNvSpPr>
            <a:spLocks noGrp="1" noChangeArrowheads="1"/>
          </p:cNvSpPr>
          <p:nvPr>
            <p:ph type="body" idx="1"/>
          </p:nvPr>
        </p:nvSpPr>
        <p:spPr/>
        <p:txBody>
          <a:bodyPr/>
          <a:lstStyle/>
          <a:p>
            <a:pPr eaLnBrk="1" hangingPunct="1">
              <a:lnSpc>
                <a:spcPct val="90000"/>
              </a:lnSpc>
            </a:pPr>
            <a:r>
              <a:rPr lang="en-US" altLang="en-US"/>
              <a:t>that the kingdom of Christ has already been set up (1:9; 17:14)</a:t>
            </a:r>
          </a:p>
          <a:p>
            <a:pPr eaLnBrk="1" hangingPunct="1">
              <a:lnSpc>
                <a:spcPct val="90000"/>
              </a:lnSpc>
            </a:pPr>
            <a:r>
              <a:rPr lang="en-US" altLang="en-US"/>
              <a:t>that the kingdom was set up when Jesus ascended </a:t>
            </a:r>
            <a:br>
              <a:rPr lang="en-US" altLang="en-US"/>
            </a:br>
            <a:r>
              <a:rPr lang="en-US" altLang="en-US"/>
              <a:t>(Eph. 1:20-22; Acts 2:30-36)</a:t>
            </a:r>
          </a:p>
          <a:p>
            <a:pPr eaLnBrk="1" hangingPunct="1">
              <a:lnSpc>
                <a:spcPct val="90000"/>
              </a:lnSpc>
            </a:pPr>
            <a:r>
              <a:rPr lang="en-US" altLang="en-US"/>
              <a:t>that people have been added to the kingdom by the blood (Rev. 1:5, 6; 5:9, 10; Col. 1:13, 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T Magenta200Q">
  <a:themeElements>
    <a:clrScheme name="PT Magenta200Q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T Magenta200Q">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T Magenta200Q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 Magenta200Q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 Magenta200Q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 Magenta200Q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 Magenta200Q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 Magenta200Q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 Magenta200Q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udg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 Magenta200Q</Template>
  <TotalTime>939</TotalTime>
  <Words>1919</Words>
  <Application>Microsoft Office PowerPoint</Application>
  <PresentationFormat>On-screen Show (4:3)</PresentationFormat>
  <Paragraphs>332</Paragraphs>
  <Slides>50</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50</vt:i4>
      </vt:variant>
    </vt:vector>
  </HeadingPairs>
  <TitlesOfParts>
    <vt:vector size="65" baseType="lpstr">
      <vt:lpstr>MS PGothic</vt:lpstr>
      <vt:lpstr>Maiandra GD</vt:lpstr>
      <vt:lpstr>Bauhaus 93</vt:lpstr>
      <vt:lpstr>Arial Black</vt:lpstr>
      <vt:lpstr>Muncie</vt:lpstr>
      <vt:lpstr>Arial</vt:lpstr>
      <vt:lpstr>Georgia</vt:lpstr>
      <vt:lpstr>MS PGothic</vt:lpstr>
      <vt:lpstr>Times New Roman</vt:lpstr>
      <vt:lpstr>Verdana</vt:lpstr>
      <vt:lpstr>Calibri</vt:lpstr>
      <vt:lpstr>Rockwell</vt:lpstr>
      <vt:lpstr>Trebuchet MS</vt:lpstr>
      <vt:lpstr>PT Magenta200Q</vt:lpstr>
      <vt:lpstr>judgment</vt:lpstr>
      <vt:lpstr>The Rule of Christ &amp; Demise of Satan</vt:lpstr>
      <vt:lpstr>The Binding Of Satan</vt:lpstr>
      <vt:lpstr>20:1-6</vt:lpstr>
      <vt:lpstr>20:1-6</vt:lpstr>
      <vt:lpstr>Question 2</vt:lpstr>
      <vt:lpstr>Question 3</vt:lpstr>
      <vt:lpstr>20:1-6</vt:lpstr>
      <vt:lpstr>20:1-6</vt:lpstr>
      <vt:lpstr>Revelation 20:1-6 CANNOT CONTRADICT:</vt:lpstr>
      <vt:lpstr>Revelation 20:1-6 CANNOT CONTRADICT:</vt:lpstr>
      <vt:lpstr>Question 4</vt:lpstr>
      <vt:lpstr>Revelation 20:1, 2</vt:lpstr>
      <vt:lpstr>Revelation 20:1, 2</vt:lpstr>
      <vt:lpstr>20:1, 2</vt:lpstr>
      <vt:lpstr>20:1, 2 (binding Satan)</vt:lpstr>
      <vt:lpstr>PowerPoint Presentation</vt:lpstr>
      <vt:lpstr>Revelation 20:3</vt:lpstr>
      <vt:lpstr>20:3</vt:lpstr>
      <vt:lpstr>Revelation 20:4</vt:lpstr>
      <vt:lpstr>Revelation 20:4</vt:lpstr>
      <vt:lpstr>Revelation 20:5</vt:lpstr>
      <vt:lpstr>20:5</vt:lpstr>
      <vt:lpstr>Revelation 20:6</vt:lpstr>
      <vt:lpstr>Satan’s Last Stand</vt:lpstr>
      <vt:lpstr>Revelation 20:7-10</vt:lpstr>
      <vt:lpstr>Revelation 20:7</vt:lpstr>
      <vt:lpstr>“Little While” (v. 3)</vt:lpstr>
      <vt:lpstr>“Little While” (v. 3)</vt:lpstr>
      <vt:lpstr>Revelation 20:8</vt:lpstr>
      <vt:lpstr>20:8 “Gog and Magog”</vt:lpstr>
      <vt:lpstr>20:8 “Gog and Magog”</vt:lpstr>
      <vt:lpstr>20:8 “Gog and Magog”</vt:lpstr>
      <vt:lpstr>20:8 “Gog and Magog”</vt:lpstr>
      <vt:lpstr>Revelation 20:9</vt:lpstr>
      <vt:lpstr>PowerPoint Presentation</vt:lpstr>
      <vt:lpstr>PowerPoint Presentation</vt:lpstr>
      <vt:lpstr>PowerPoint Presentation</vt:lpstr>
      <vt:lpstr>Revelation 20:10</vt:lpstr>
      <vt:lpstr>Revelation 20:10</vt:lpstr>
      <vt:lpstr>Judgment Day</vt:lpstr>
      <vt:lpstr>PowerPoint Presentation</vt:lpstr>
      <vt:lpstr>8 Roles In Revelation</vt:lpstr>
      <vt:lpstr>8 Roles In Revelation</vt:lpstr>
      <vt:lpstr>The Judgment</vt:lpstr>
      <vt:lpstr>PowerPoint Presentation</vt:lpstr>
      <vt:lpstr>PowerPoint Presentation</vt:lpstr>
      <vt:lpstr>John 5</vt:lpstr>
      <vt:lpstr>PowerPoint Presentation</vt:lpstr>
      <vt:lpstr>PowerPoint Presentation</vt:lpstr>
      <vt:lpstr>It is Hard to Imagine</vt:lpstr>
    </vt:vector>
  </TitlesOfParts>
  <Company>RevelationandCreation.COM</Company>
  <LinksUpToDate>false</LinksUpToDate>
  <SharedDoc>false</SharedDoc>
  <HyperlinkBase>http://www.revelationandcreation.com/pptfiles/RevelationBook/Revelation%20Book.htm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Reign of Christ</dc:title>
  <dc:subject>Book of Revelation</dc:subject>
  <dc:creator>Steven J. Wallace</dc:creator>
  <cp:keywords>Revelation, book, powerpoint, bible class, material</cp:keywords>
  <cp:lastModifiedBy>Steven Wallace</cp:lastModifiedBy>
  <cp:revision>77</cp:revision>
  <dcterms:created xsi:type="dcterms:W3CDTF">2003-11-12T05:48:42Z</dcterms:created>
  <dcterms:modified xsi:type="dcterms:W3CDTF">2016-08-02T20:44:00Z</dcterms:modified>
</cp:coreProperties>
</file>